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0" r:id="rId2"/>
    <p:sldId id="265" r:id="rId3"/>
    <p:sldId id="272" r:id="rId4"/>
    <p:sldId id="273" r:id="rId5"/>
    <p:sldId id="268" r:id="rId6"/>
    <p:sldId id="274" r:id="rId7"/>
    <p:sldId id="275" r:id="rId8"/>
    <p:sldId id="290" r:id="rId9"/>
    <p:sldId id="291" r:id="rId10"/>
    <p:sldId id="292" r:id="rId11"/>
    <p:sldId id="301" r:id="rId12"/>
    <p:sldId id="302" r:id="rId13"/>
    <p:sldId id="303" r:id="rId14"/>
    <p:sldId id="304" r:id="rId15"/>
    <p:sldId id="307" r:id="rId16"/>
    <p:sldId id="310" r:id="rId17"/>
    <p:sldId id="311" r:id="rId18"/>
    <p:sldId id="312" r:id="rId19"/>
  </p:sldIdLst>
  <p:sldSz cx="9144000" cy="5143500" type="screen16x9"/>
  <p:notesSz cx="6858000" cy="9144000"/>
  <p:defaultText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3" d="100"/>
          <a:sy n="163" d="100"/>
        </p:scale>
        <p:origin x="-144" y="-96"/>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3C876-C891-4A9D-BB8C-25F541C02F00}" type="datetimeFigureOut">
              <a:rPr lang="tr-TR" smtClean="0"/>
              <a:pPr/>
              <a:t>30.11.2018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ECA3C-2DB6-4681-8C3C-4A9664C56891}" type="slidenum">
              <a:rPr lang="tr-TR" smtClean="0"/>
              <a:pPr/>
              <a:t>‹#›</a:t>
            </a:fld>
            <a:endParaRPr lang="tr-TR"/>
          </a:p>
        </p:txBody>
      </p:sp>
    </p:spTree>
    <p:extLst>
      <p:ext uri="{BB962C8B-B14F-4D97-AF65-F5344CB8AC3E}">
        <p14:creationId xmlns:p14="http://schemas.microsoft.com/office/powerpoint/2010/main" val="2134787621"/>
      </p:ext>
    </p:extLst>
  </p:cSld>
  <p:clrMap bg1="lt1" tx1="dk1" bg2="lt2" tx2="dk2" accent1="accent1" accent2="accent2" accent3="accent3" accent4="accent4" accent5="accent5" accent6="accent6" hlink="hlink" folHlink="folHlink"/>
  <p:notesStyle>
    <a:lvl1pPr marL="0" algn="l" defTabSz="715609" rtl="0" eaLnBrk="1" latinLnBrk="0" hangingPunct="1">
      <a:defRPr sz="900" kern="1200">
        <a:solidFill>
          <a:schemeClr val="tx1"/>
        </a:solidFill>
        <a:latin typeface="+mn-lt"/>
        <a:ea typeface="+mn-ea"/>
        <a:cs typeface="+mn-cs"/>
      </a:defRPr>
    </a:lvl1pPr>
    <a:lvl2pPr marL="357805" algn="l" defTabSz="715609" rtl="0" eaLnBrk="1" latinLnBrk="0" hangingPunct="1">
      <a:defRPr sz="900" kern="1200">
        <a:solidFill>
          <a:schemeClr val="tx1"/>
        </a:solidFill>
        <a:latin typeface="+mn-lt"/>
        <a:ea typeface="+mn-ea"/>
        <a:cs typeface="+mn-cs"/>
      </a:defRPr>
    </a:lvl2pPr>
    <a:lvl3pPr marL="715609" algn="l" defTabSz="715609" rtl="0" eaLnBrk="1" latinLnBrk="0" hangingPunct="1">
      <a:defRPr sz="900" kern="1200">
        <a:solidFill>
          <a:schemeClr val="tx1"/>
        </a:solidFill>
        <a:latin typeface="+mn-lt"/>
        <a:ea typeface="+mn-ea"/>
        <a:cs typeface="+mn-cs"/>
      </a:defRPr>
    </a:lvl3pPr>
    <a:lvl4pPr marL="1073414" algn="l" defTabSz="715609" rtl="0" eaLnBrk="1" latinLnBrk="0" hangingPunct="1">
      <a:defRPr sz="900" kern="1200">
        <a:solidFill>
          <a:schemeClr val="tx1"/>
        </a:solidFill>
        <a:latin typeface="+mn-lt"/>
        <a:ea typeface="+mn-ea"/>
        <a:cs typeface="+mn-cs"/>
      </a:defRPr>
    </a:lvl4pPr>
    <a:lvl5pPr marL="1431219" algn="l" defTabSz="715609" rtl="0" eaLnBrk="1" latinLnBrk="0" hangingPunct="1">
      <a:defRPr sz="900" kern="1200">
        <a:solidFill>
          <a:schemeClr val="tx1"/>
        </a:solidFill>
        <a:latin typeface="+mn-lt"/>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1"/>
            <a:ext cx="6400800" cy="1314449"/>
          </a:xfrm>
        </p:spPr>
        <p:txBody>
          <a:bodyPr/>
          <a:lstStyle>
            <a:lvl1pPr marL="0" indent="0" algn="ctr">
              <a:buNone/>
              <a:defRPr>
                <a:solidFill>
                  <a:schemeClr val="tx1">
                    <a:tint val="75000"/>
                  </a:schemeClr>
                </a:solidFill>
              </a:defRPr>
            </a:lvl1pPr>
            <a:lvl2pPr marL="377949" indent="0" algn="ctr">
              <a:buNone/>
              <a:defRPr>
                <a:solidFill>
                  <a:schemeClr val="tx1">
                    <a:tint val="75000"/>
                  </a:schemeClr>
                </a:solidFill>
              </a:defRPr>
            </a:lvl2pPr>
            <a:lvl3pPr marL="755898" indent="0" algn="ctr">
              <a:buNone/>
              <a:defRPr>
                <a:solidFill>
                  <a:schemeClr val="tx1">
                    <a:tint val="75000"/>
                  </a:schemeClr>
                </a:solidFill>
              </a:defRPr>
            </a:lvl3pPr>
            <a:lvl4pPr marL="1133847" indent="0" algn="ctr">
              <a:buNone/>
              <a:defRPr>
                <a:solidFill>
                  <a:schemeClr val="tx1">
                    <a:tint val="75000"/>
                  </a:schemeClr>
                </a:solidFill>
              </a:defRPr>
            </a:lvl4pPr>
            <a:lvl5pPr marL="1511796" indent="0" algn="ctr">
              <a:buNone/>
              <a:defRPr>
                <a:solidFill>
                  <a:schemeClr val="tx1">
                    <a:tint val="75000"/>
                  </a:schemeClr>
                </a:solidFill>
              </a:defRPr>
            </a:lvl5pPr>
            <a:lvl6pPr marL="1889746" indent="0" algn="ctr">
              <a:buNone/>
              <a:defRPr>
                <a:solidFill>
                  <a:schemeClr val="tx1">
                    <a:tint val="75000"/>
                  </a:schemeClr>
                </a:solidFill>
              </a:defRPr>
            </a:lvl6pPr>
            <a:lvl7pPr marL="2267695" indent="0" algn="ctr">
              <a:buNone/>
              <a:defRPr>
                <a:solidFill>
                  <a:schemeClr val="tx1">
                    <a:tint val="75000"/>
                  </a:schemeClr>
                </a:solidFill>
              </a:defRPr>
            </a:lvl7pPr>
            <a:lvl8pPr marL="2645644" indent="0" algn="ctr">
              <a:buNone/>
              <a:defRPr>
                <a:solidFill>
                  <a:schemeClr val="tx1">
                    <a:tint val="75000"/>
                  </a:schemeClr>
                </a:solidFill>
              </a:defRPr>
            </a:lvl8pPr>
            <a:lvl9pPr marL="3023593"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FCD35D0-572B-40A0-9499-225EB14E2DD5}" type="datetime1">
              <a:rPr lang="tr-TR" smtClean="0"/>
              <a:pPr/>
              <a:t>30.11.2018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E9FBD58-3C04-4053-BBB3-2CD92DE788CE}" type="datetime1">
              <a:rPr lang="tr-TR" smtClean="0"/>
              <a:pPr/>
              <a:t>30.11.2018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570789" y="205979"/>
            <a:ext cx="2347912" cy="4376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22289" y="205979"/>
            <a:ext cx="6896100" cy="4376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4748A3D-D0E8-4EA1-A928-B585CEA00DBF}" type="datetime1">
              <a:rPr lang="tr-TR" smtClean="0"/>
              <a:pPr/>
              <a:t>30.11.2018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CD2B5E-8DEF-4D4D-AE1A-27D2998D36FE}" type="datetime1">
              <a:rPr lang="tr-TR" smtClean="0"/>
              <a:pPr/>
              <a:t>30.11.2018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77949" indent="0">
              <a:buNone/>
              <a:defRPr sz="1500">
                <a:solidFill>
                  <a:schemeClr val="tx1">
                    <a:tint val="75000"/>
                  </a:schemeClr>
                </a:solidFill>
              </a:defRPr>
            </a:lvl2pPr>
            <a:lvl3pPr marL="755898" indent="0">
              <a:buNone/>
              <a:defRPr sz="1300">
                <a:solidFill>
                  <a:schemeClr val="tx1">
                    <a:tint val="75000"/>
                  </a:schemeClr>
                </a:solidFill>
              </a:defRPr>
            </a:lvl3pPr>
            <a:lvl4pPr marL="1133847" indent="0">
              <a:buNone/>
              <a:defRPr sz="1200">
                <a:solidFill>
                  <a:schemeClr val="tx1">
                    <a:tint val="75000"/>
                  </a:schemeClr>
                </a:solidFill>
              </a:defRPr>
            </a:lvl4pPr>
            <a:lvl5pPr marL="1511796" indent="0">
              <a:buNone/>
              <a:defRPr sz="1200">
                <a:solidFill>
                  <a:schemeClr val="tx1">
                    <a:tint val="75000"/>
                  </a:schemeClr>
                </a:solidFill>
              </a:defRPr>
            </a:lvl5pPr>
            <a:lvl6pPr marL="1889746" indent="0">
              <a:buNone/>
              <a:defRPr sz="1200">
                <a:solidFill>
                  <a:schemeClr val="tx1">
                    <a:tint val="75000"/>
                  </a:schemeClr>
                </a:solidFill>
              </a:defRPr>
            </a:lvl6pPr>
            <a:lvl7pPr marL="2267695" indent="0">
              <a:buNone/>
              <a:defRPr sz="1200">
                <a:solidFill>
                  <a:schemeClr val="tx1">
                    <a:tint val="75000"/>
                  </a:schemeClr>
                </a:solidFill>
              </a:defRPr>
            </a:lvl7pPr>
            <a:lvl8pPr marL="2645644" indent="0">
              <a:buNone/>
              <a:defRPr sz="1200">
                <a:solidFill>
                  <a:schemeClr val="tx1">
                    <a:tint val="75000"/>
                  </a:schemeClr>
                </a:solidFill>
              </a:defRPr>
            </a:lvl8pPr>
            <a:lvl9pPr marL="3023593" indent="0">
              <a:buNone/>
              <a:defRPr sz="12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DB5FC1B-895E-4060-BC16-78975ACABDA7}" type="datetime1">
              <a:rPr lang="tr-TR" smtClean="0"/>
              <a:pPr/>
              <a:t>30.11.2018</a:t>
            </a:fld>
            <a:endParaRPr lang="tr-TR"/>
          </a:p>
        </p:txBody>
      </p:sp>
      <p:sp>
        <p:nvSpPr>
          <p:cNvPr id="5" name="4 Altbilgi Yer Tutucusu"/>
          <p:cNvSpPr>
            <a:spLocks noGrp="1"/>
          </p:cNvSpPr>
          <p:nvPr>
            <p:ph type="ftr" sz="quarter" idx="11"/>
          </p:nvPr>
        </p:nvSpPr>
        <p:spPr/>
        <p:txBody>
          <a:bodyPr/>
          <a:lstStyle/>
          <a:p>
            <a:r>
              <a:rPr lang="tr-TR" smtClean="0"/>
              <a:t>www.rehberlikservisim.com</a:t>
            </a:r>
            <a:endParaRPr lang="tr-TR"/>
          </a:p>
        </p:txBody>
      </p:sp>
      <p:sp>
        <p:nvSpPr>
          <p:cNvPr id="6" name="5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22289" y="1196579"/>
            <a:ext cx="4621211"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295901" y="1196579"/>
            <a:ext cx="4622799" cy="3386137"/>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A91A97F-EF25-49CB-A488-83C30F18DB4A}" type="datetime1">
              <a:rPr lang="tr-TR" smtClean="0"/>
              <a:pPr/>
              <a:t>30.11.2018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5979"/>
            <a:ext cx="8229600" cy="85725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199" y="1151336"/>
            <a:ext cx="4040189"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199" y="1631156"/>
            <a:ext cx="4040189"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151336"/>
            <a:ext cx="4041776" cy="479821"/>
          </a:xfrm>
        </p:spPr>
        <p:txBody>
          <a:bodyPr anchor="b"/>
          <a:lstStyle>
            <a:lvl1pPr marL="0" indent="0">
              <a:buNone/>
              <a:defRPr sz="2000" b="1"/>
            </a:lvl1pPr>
            <a:lvl2pPr marL="377949" indent="0">
              <a:buNone/>
              <a:defRPr sz="1600" b="1"/>
            </a:lvl2pPr>
            <a:lvl3pPr marL="755898" indent="0">
              <a:buNone/>
              <a:defRPr sz="1500" b="1"/>
            </a:lvl3pPr>
            <a:lvl4pPr marL="1133847" indent="0">
              <a:buNone/>
              <a:defRPr sz="1300" b="1"/>
            </a:lvl4pPr>
            <a:lvl5pPr marL="1511796" indent="0">
              <a:buNone/>
              <a:defRPr sz="1300" b="1"/>
            </a:lvl5pPr>
            <a:lvl6pPr marL="1889746" indent="0">
              <a:buNone/>
              <a:defRPr sz="1300" b="1"/>
            </a:lvl6pPr>
            <a:lvl7pPr marL="2267695" indent="0">
              <a:buNone/>
              <a:defRPr sz="1300" b="1"/>
            </a:lvl7pPr>
            <a:lvl8pPr marL="2645644" indent="0">
              <a:buNone/>
              <a:defRPr sz="1300" b="1"/>
            </a:lvl8pPr>
            <a:lvl9pPr marL="3023593" indent="0">
              <a:buNone/>
              <a:defRPr sz="13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631156"/>
            <a:ext cx="4041776" cy="2963466"/>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E1522C3-6CD9-48A2-8D8E-462301F4CD8E}" type="datetime1">
              <a:rPr lang="tr-TR" smtClean="0"/>
              <a:pPr/>
              <a:t>30.11.2018</a:t>
            </a:fld>
            <a:endParaRPr lang="tr-TR"/>
          </a:p>
        </p:txBody>
      </p:sp>
      <p:sp>
        <p:nvSpPr>
          <p:cNvPr id="8" name="7 Altbilgi Yer Tutucusu"/>
          <p:cNvSpPr>
            <a:spLocks noGrp="1"/>
          </p:cNvSpPr>
          <p:nvPr>
            <p:ph type="ftr" sz="quarter" idx="11"/>
          </p:nvPr>
        </p:nvSpPr>
        <p:spPr/>
        <p:txBody>
          <a:bodyPr/>
          <a:lstStyle/>
          <a:p>
            <a:r>
              <a:rPr lang="tr-TR" smtClean="0"/>
              <a:t>www.rehberlikservisim.com</a:t>
            </a:r>
            <a:endParaRPr lang="tr-TR"/>
          </a:p>
        </p:txBody>
      </p:sp>
      <p:sp>
        <p:nvSpPr>
          <p:cNvPr id="9" name="8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418C7A5-D0C1-4AC5-A760-8AA94A24FE44}" type="datetime1">
              <a:rPr lang="tr-TR" smtClean="0"/>
              <a:pPr/>
              <a:t>30.11.2018</a:t>
            </a:fld>
            <a:endParaRPr lang="tr-TR"/>
          </a:p>
        </p:txBody>
      </p:sp>
      <p:sp>
        <p:nvSpPr>
          <p:cNvPr id="4" name="3 Altbilgi Yer Tutucusu"/>
          <p:cNvSpPr>
            <a:spLocks noGrp="1"/>
          </p:cNvSpPr>
          <p:nvPr>
            <p:ph type="ftr" sz="quarter" idx="11"/>
          </p:nvPr>
        </p:nvSpPr>
        <p:spPr/>
        <p:txBody>
          <a:bodyPr/>
          <a:lstStyle/>
          <a:p>
            <a:r>
              <a:rPr lang="tr-TR" smtClean="0"/>
              <a:t>www.rehberlikservisim.com</a:t>
            </a:r>
            <a:endParaRPr lang="tr-TR"/>
          </a:p>
        </p:txBody>
      </p:sp>
      <p:sp>
        <p:nvSpPr>
          <p:cNvPr id="5" name="4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77186A9-2D81-43EE-BB04-B982941159DF}" type="datetime1">
              <a:rPr lang="tr-TR" smtClean="0"/>
              <a:pPr/>
              <a:t>30.11.2018</a:t>
            </a:fld>
            <a:endParaRPr lang="tr-TR"/>
          </a:p>
        </p:txBody>
      </p:sp>
      <p:sp>
        <p:nvSpPr>
          <p:cNvPr id="3" name="2 Altbilgi Yer Tutucusu"/>
          <p:cNvSpPr>
            <a:spLocks noGrp="1"/>
          </p:cNvSpPr>
          <p:nvPr>
            <p:ph type="ftr" sz="quarter" idx="11"/>
          </p:nvPr>
        </p:nvSpPr>
        <p:spPr/>
        <p:txBody>
          <a:bodyPr/>
          <a:lstStyle/>
          <a:p>
            <a:r>
              <a:rPr lang="tr-TR" smtClean="0"/>
              <a:t>www.rehberlikservisim.com</a:t>
            </a:r>
            <a:endParaRPr lang="tr-TR"/>
          </a:p>
        </p:txBody>
      </p:sp>
      <p:sp>
        <p:nvSpPr>
          <p:cNvPr id="4" name="3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8"/>
            <a:ext cx="3008313" cy="871537"/>
          </a:xfrm>
        </p:spPr>
        <p:txBody>
          <a:bodyPr anchor="b"/>
          <a:lstStyle>
            <a:lvl1pPr algn="l">
              <a:defRPr sz="16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49" cy="4389835"/>
          </a:xfrm>
        </p:spPr>
        <p:txBody>
          <a:bodyPr/>
          <a:lstStyle>
            <a:lvl1pPr>
              <a:defRPr sz="27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8"/>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AD00AAE-815B-4CF8-BD0F-2A593D5BADD4}" type="datetime1">
              <a:rPr lang="tr-TR" smtClean="0"/>
              <a:pPr/>
              <a:t>30.11.2018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9" y="3600451"/>
            <a:ext cx="5486400" cy="425054"/>
          </a:xfrm>
        </p:spPr>
        <p:txBody>
          <a:bodyPr anchor="b"/>
          <a:lstStyle>
            <a:lvl1pPr algn="l">
              <a:defRPr sz="1600" b="1"/>
            </a:lvl1pPr>
          </a:lstStyle>
          <a:p>
            <a:r>
              <a:rPr lang="tr-TR" smtClean="0"/>
              <a:t>Asıl başlık stili için tıklatın</a:t>
            </a:r>
            <a:endParaRPr lang="tr-TR"/>
          </a:p>
        </p:txBody>
      </p:sp>
      <p:sp>
        <p:nvSpPr>
          <p:cNvPr id="3" name="2 Resim Yer Tutucusu"/>
          <p:cNvSpPr>
            <a:spLocks noGrp="1"/>
          </p:cNvSpPr>
          <p:nvPr>
            <p:ph type="pic" idx="1"/>
          </p:nvPr>
        </p:nvSpPr>
        <p:spPr>
          <a:xfrm>
            <a:off x="1792289" y="459582"/>
            <a:ext cx="5486400" cy="3086100"/>
          </a:xfrm>
        </p:spPr>
        <p:txBody>
          <a:bodyPr/>
          <a:lstStyle>
            <a:lvl1pPr marL="0" indent="0">
              <a:buNone/>
              <a:defRPr sz="2700"/>
            </a:lvl1pPr>
            <a:lvl2pPr marL="377949" indent="0">
              <a:buNone/>
              <a:defRPr sz="2300"/>
            </a:lvl2pPr>
            <a:lvl3pPr marL="755898" indent="0">
              <a:buNone/>
              <a:defRPr sz="2000"/>
            </a:lvl3pPr>
            <a:lvl4pPr marL="1133847" indent="0">
              <a:buNone/>
              <a:defRPr sz="1600"/>
            </a:lvl4pPr>
            <a:lvl5pPr marL="1511796" indent="0">
              <a:buNone/>
              <a:defRPr sz="1600"/>
            </a:lvl5pPr>
            <a:lvl6pPr marL="1889746" indent="0">
              <a:buNone/>
              <a:defRPr sz="1600"/>
            </a:lvl6pPr>
            <a:lvl7pPr marL="2267695" indent="0">
              <a:buNone/>
              <a:defRPr sz="1600"/>
            </a:lvl7pPr>
            <a:lvl8pPr marL="2645644" indent="0">
              <a:buNone/>
              <a:defRPr sz="1600"/>
            </a:lvl8pPr>
            <a:lvl9pPr marL="3023593" indent="0">
              <a:buNone/>
              <a:defRPr sz="1600"/>
            </a:lvl9pPr>
          </a:lstStyle>
          <a:p>
            <a:endParaRPr lang="tr-TR"/>
          </a:p>
        </p:txBody>
      </p:sp>
      <p:sp>
        <p:nvSpPr>
          <p:cNvPr id="4" name="3 Metin Yer Tutucusu"/>
          <p:cNvSpPr>
            <a:spLocks noGrp="1"/>
          </p:cNvSpPr>
          <p:nvPr>
            <p:ph type="body" sz="half" idx="2"/>
          </p:nvPr>
        </p:nvSpPr>
        <p:spPr>
          <a:xfrm>
            <a:off x="1792289" y="4025503"/>
            <a:ext cx="5486400" cy="603647"/>
          </a:xfrm>
        </p:spPr>
        <p:txBody>
          <a:bodyPr/>
          <a:lstStyle>
            <a:lvl1pPr marL="0" indent="0">
              <a:buNone/>
              <a:defRPr sz="1200"/>
            </a:lvl1pPr>
            <a:lvl2pPr marL="377949" indent="0">
              <a:buNone/>
              <a:defRPr sz="1000"/>
            </a:lvl2pPr>
            <a:lvl3pPr marL="755898" indent="0">
              <a:buNone/>
              <a:defRPr sz="900"/>
            </a:lvl3pPr>
            <a:lvl4pPr marL="1133847" indent="0">
              <a:buNone/>
              <a:defRPr sz="800"/>
            </a:lvl4pPr>
            <a:lvl5pPr marL="1511796" indent="0">
              <a:buNone/>
              <a:defRPr sz="800"/>
            </a:lvl5pPr>
            <a:lvl6pPr marL="1889746" indent="0">
              <a:buNone/>
              <a:defRPr sz="800"/>
            </a:lvl6pPr>
            <a:lvl7pPr marL="2267695" indent="0">
              <a:buNone/>
              <a:defRPr sz="800"/>
            </a:lvl7pPr>
            <a:lvl8pPr marL="2645644" indent="0">
              <a:buNone/>
              <a:defRPr sz="800"/>
            </a:lvl8pPr>
            <a:lvl9pPr marL="3023593"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0616910-9177-4660-A0D4-D703D298B31E}" type="datetime1">
              <a:rPr lang="tr-TR" smtClean="0"/>
              <a:pPr/>
              <a:t>30.11.2018</a:t>
            </a:fld>
            <a:endParaRPr lang="tr-TR"/>
          </a:p>
        </p:txBody>
      </p:sp>
      <p:sp>
        <p:nvSpPr>
          <p:cNvPr id="6" name="5 Altbilgi Yer Tutucusu"/>
          <p:cNvSpPr>
            <a:spLocks noGrp="1"/>
          </p:cNvSpPr>
          <p:nvPr>
            <p:ph type="ftr" sz="quarter" idx="11"/>
          </p:nvPr>
        </p:nvSpPr>
        <p:spPr/>
        <p:txBody>
          <a:bodyPr/>
          <a:lstStyle/>
          <a:p>
            <a:r>
              <a:rPr lang="tr-TR" smtClean="0"/>
              <a:t>www.rehberlikservisim.com</a:t>
            </a:r>
            <a:endParaRPr lang="tr-TR"/>
          </a:p>
        </p:txBody>
      </p:sp>
      <p:sp>
        <p:nvSpPr>
          <p:cNvPr id="7" name="6 Slayt Numarası Yer Tutucusu"/>
          <p:cNvSpPr>
            <a:spLocks noGrp="1"/>
          </p:cNvSpPr>
          <p:nvPr>
            <p:ph type="sldNum" sz="quarter" idx="12"/>
          </p:nvPr>
        </p:nvSpPr>
        <p:spPr/>
        <p:txBody>
          <a:bodyPr/>
          <a:lstStyle/>
          <a:p>
            <a:fld id="{25D1C0A2-230C-4A80-A52E-90CBB2B6A4B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1" y="205979"/>
            <a:ext cx="8229600" cy="857250"/>
          </a:xfrm>
          <a:prstGeom prst="rect">
            <a:avLst/>
          </a:prstGeom>
        </p:spPr>
        <p:txBody>
          <a:bodyPr vert="horz" lIns="75590" tIns="37795" rIns="75590" bIns="3779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1" y="1200151"/>
            <a:ext cx="8229600" cy="3394472"/>
          </a:xfrm>
          <a:prstGeom prst="rect">
            <a:avLst/>
          </a:prstGeom>
        </p:spPr>
        <p:txBody>
          <a:bodyPr vert="horz" lIns="75590" tIns="37795" rIns="75590" bIns="3779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1" y="4767264"/>
            <a:ext cx="2133600" cy="273844"/>
          </a:xfrm>
          <a:prstGeom prst="rect">
            <a:avLst/>
          </a:prstGeom>
        </p:spPr>
        <p:txBody>
          <a:bodyPr vert="horz" lIns="75590" tIns="37795" rIns="75590" bIns="37795" rtlCol="0" anchor="ctr"/>
          <a:lstStyle>
            <a:lvl1pPr algn="l">
              <a:defRPr sz="1000">
                <a:solidFill>
                  <a:schemeClr val="tx1">
                    <a:tint val="75000"/>
                  </a:schemeClr>
                </a:solidFill>
              </a:defRPr>
            </a:lvl1pPr>
          </a:lstStyle>
          <a:p>
            <a:fld id="{126BED5C-BCEF-48F9-9BF6-409E0AF37F03}" type="datetime1">
              <a:rPr lang="tr-TR" smtClean="0"/>
              <a:pPr/>
              <a:t>30.11.2018</a:t>
            </a:fld>
            <a:endParaRPr lang="tr-TR"/>
          </a:p>
        </p:txBody>
      </p:sp>
      <p:sp>
        <p:nvSpPr>
          <p:cNvPr id="5" name="4 Altbilgi Yer Tutucusu"/>
          <p:cNvSpPr>
            <a:spLocks noGrp="1"/>
          </p:cNvSpPr>
          <p:nvPr>
            <p:ph type="ftr" sz="quarter" idx="3"/>
          </p:nvPr>
        </p:nvSpPr>
        <p:spPr>
          <a:xfrm>
            <a:off x="3124202" y="4767264"/>
            <a:ext cx="2895600" cy="273844"/>
          </a:xfrm>
          <a:prstGeom prst="rect">
            <a:avLst/>
          </a:prstGeom>
        </p:spPr>
        <p:txBody>
          <a:bodyPr vert="horz" lIns="75590" tIns="37795" rIns="75590" bIns="37795" rtlCol="0" anchor="ctr"/>
          <a:lstStyle>
            <a:lvl1pPr algn="ctr">
              <a:defRPr sz="1000">
                <a:solidFill>
                  <a:schemeClr val="tx1">
                    <a:tint val="75000"/>
                  </a:schemeClr>
                </a:solidFill>
              </a:defRPr>
            </a:lvl1pPr>
          </a:lstStyle>
          <a:p>
            <a:r>
              <a:rPr lang="tr-TR" smtClean="0"/>
              <a:t>www.rehberlikservisim.com</a:t>
            </a:r>
            <a:endParaRPr lang="tr-TR"/>
          </a:p>
        </p:txBody>
      </p:sp>
      <p:sp>
        <p:nvSpPr>
          <p:cNvPr id="6" name="5 Slayt Numarası Yer Tutucusu"/>
          <p:cNvSpPr>
            <a:spLocks noGrp="1"/>
          </p:cNvSpPr>
          <p:nvPr>
            <p:ph type="sldNum" sz="quarter" idx="4"/>
          </p:nvPr>
        </p:nvSpPr>
        <p:spPr>
          <a:xfrm>
            <a:off x="6553201" y="4767264"/>
            <a:ext cx="2133600" cy="273844"/>
          </a:xfrm>
          <a:prstGeom prst="rect">
            <a:avLst/>
          </a:prstGeom>
        </p:spPr>
        <p:txBody>
          <a:bodyPr vert="horz" lIns="75590" tIns="37795" rIns="75590" bIns="37795" rtlCol="0" anchor="ctr"/>
          <a:lstStyle>
            <a:lvl1pPr algn="r">
              <a:defRPr sz="1000">
                <a:solidFill>
                  <a:schemeClr val="tx1">
                    <a:tint val="75000"/>
                  </a:schemeClr>
                </a:solidFill>
              </a:defRPr>
            </a:lvl1pPr>
          </a:lstStyle>
          <a:p>
            <a:fld id="{25D1C0A2-230C-4A80-A52E-90CBB2B6A4B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755898" rtl="0" eaLnBrk="1" latinLnBrk="0" hangingPunct="1">
        <a:spcBef>
          <a:spcPct val="0"/>
        </a:spcBef>
        <a:buNone/>
        <a:defRPr sz="3600" kern="1200">
          <a:solidFill>
            <a:schemeClr val="tx1"/>
          </a:solidFill>
          <a:latin typeface="+mj-lt"/>
          <a:ea typeface="+mj-ea"/>
          <a:cs typeface="+mj-cs"/>
        </a:defRPr>
      </a:lvl1pPr>
    </p:titleStyle>
    <p:bodyStyle>
      <a:lvl1pPr marL="283462" indent="-283462" algn="l" defTabSz="755898"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14167" indent="-236218" algn="l" defTabSz="755898"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44873" indent="-188974" algn="l" defTabSz="75589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22822"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700771"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78720"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5666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34619"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12568" indent="-188974" algn="l" defTabSz="755898"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tr-TR"/>
      </a:defPPr>
      <a:lvl1pPr marL="0" algn="l" defTabSz="755898" rtl="0" eaLnBrk="1" latinLnBrk="0" hangingPunct="1">
        <a:defRPr sz="1500" kern="1200">
          <a:solidFill>
            <a:schemeClr val="tx1"/>
          </a:solidFill>
          <a:latin typeface="+mn-lt"/>
          <a:ea typeface="+mn-ea"/>
          <a:cs typeface="+mn-cs"/>
        </a:defRPr>
      </a:lvl1pPr>
      <a:lvl2pPr marL="377949" algn="l" defTabSz="755898" rtl="0" eaLnBrk="1" latinLnBrk="0" hangingPunct="1">
        <a:defRPr sz="1500" kern="1200">
          <a:solidFill>
            <a:schemeClr val="tx1"/>
          </a:solidFill>
          <a:latin typeface="+mn-lt"/>
          <a:ea typeface="+mn-ea"/>
          <a:cs typeface="+mn-cs"/>
        </a:defRPr>
      </a:lvl2pPr>
      <a:lvl3pPr marL="755898" algn="l" defTabSz="755898" rtl="0" eaLnBrk="1" latinLnBrk="0" hangingPunct="1">
        <a:defRPr sz="1500" kern="1200">
          <a:solidFill>
            <a:schemeClr val="tx1"/>
          </a:solidFill>
          <a:latin typeface="+mn-lt"/>
          <a:ea typeface="+mn-ea"/>
          <a:cs typeface="+mn-cs"/>
        </a:defRPr>
      </a:lvl3pPr>
      <a:lvl4pPr marL="1133847" algn="l" defTabSz="755898" rtl="0" eaLnBrk="1" latinLnBrk="0" hangingPunct="1">
        <a:defRPr sz="1500" kern="1200">
          <a:solidFill>
            <a:schemeClr val="tx1"/>
          </a:solidFill>
          <a:latin typeface="+mn-lt"/>
          <a:ea typeface="+mn-ea"/>
          <a:cs typeface="+mn-cs"/>
        </a:defRPr>
      </a:lvl4pPr>
      <a:lvl5pPr marL="1511796" algn="l" defTabSz="755898" rtl="0" eaLnBrk="1" latinLnBrk="0" hangingPunct="1">
        <a:defRPr sz="1500" kern="1200">
          <a:solidFill>
            <a:schemeClr val="tx1"/>
          </a:solidFill>
          <a:latin typeface="+mn-lt"/>
          <a:ea typeface="+mn-ea"/>
          <a:cs typeface="+mn-cs"/>
        </a:defRPr>
      </a:lvl5pPr>
      <a:lvl6pPr marL="1889746" algn="l" defTabSz="755898" rtl="0" eaLnBrk="1" latinLnBrk="0" hangingPunct="1">
        <a:defRPr sz="1500" kern="1200">
          <a:solidFill>
            <a:schemeClr val="tx1"/>
          </a:solidFill>
          <a:latin typeface="+mn-lt"/>
          <a:ea typeface="+mn-ea"/>
          <a:cs typeface="+mn-cs"/>
        </a:defRPr>
      </a:lvl6pPr>
      <a:lvl7pPr marL="2267695" algn="l" defTabSz="755898" rtl="0" eaLnBrk="1" latinLnBrk="0" hangingPunct="1">
        <a:defRPr sz="1500" kern="1200">
          <a:solidFill>
            <a:schemeClr val="tx1"/>
          </a:solidFill>
          <a:latin typeface="+mn-lt"/>
          <a:ea typeface="+mn-ea"/>
          <a:cs typeface="+mn-cs"/>
        </a:defRPr>
      </a:lvl7pPr>
      <a:lvl8pPr marL="2645644" algn="l" defTabSz="755898" rtl="0" eaLnBrk="1" latinLnBrk="0" hangingPunct="1">
        <a:defRPr sz="1500" kern="1200">
          <a:solidFill>
            <a:schemeClr val="tx1"/>
          </a:solidFill>
          <a:latin typeface="+mn-lt"/>
          <a:ea typeface="+mn-ea"/>
          <a:cs typeface="+mn-cs"/>
        </a:defRPr>
      </a:lvl8pPr>
      <a:lvl9pPr marL="3023593" algn="l" defTabSz="75589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www.rehberlikservisim.com</a:t>
            </a:r>
            <a:endParaRPr lang="tr-TR"/>
          </a:p>
        </p:txBody>
      </p:sp>
      <p:pic>
        <p:nvPicPr>
          <p:cNvPr id="4" name="3 Resim" descr="TIP.png"/>
          <p:cNvPicPr>
            <a:picLocks noChangeAspect="1"/>
          </p:cNvPicPr>
          <p:nvPr/>
        </p:nvPicPr>
        <p:blipFill>
          <a:blip r:embed="rId2" cstate="print"/>
          <a:stretch>
            <a:fillRect/>
          </a:stretch>
        </p:blipFill>
        <p:spPr>
          <a:xfrm>
            <a:off x="571" y="321"/>
            <a:ext cx="9142858" cy="5143179"/>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PSİKOLOJİ</a:t>
            </a:r>
            <a:endParaRPr lang="id-ID" dirty="0"/>
          </a:p>
        </p:txBody>
      </p:sp>
      <p:grpSp>
        <p:nvGrpSpPr>
          <p:cNvPr id="3" name="Group 27"/>
          <p:cNvGrpSpPr/>
          <p:nvPr/>
        </p:nvGrpSpPr>
        <p:grpSpPr>
          <a:xfrm>
            <a:off x="107504" y="627535"/>
            <a:ext cx="4464496" cy="4248454"/>
            <a:chOff x="6337108" y="2157599"/>
            <a:chExt cx="1540216" cy="1542847"/>
          </a:xfrm>
        </p:grpSpPr>
        <p:grpSp>
          <p:nvGrpSpPr>
            <p:cNvPr id="4" name="Group 13"/>
            <p:cNvGrpSpPr/>
            <p:nvPr/>
          </p:nvGrpSpPr>
          <p:grpSpPr>
            <a:xfrm>
              <a:off x="6337108" y="2157599"/>
              <a:ext cx="1540216" cy="1542847"/>
              <a:chOff x="3948362" y="2606690"/>
              <a:chExt cx="1973242" cy="1976616"/>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dirty="0">
                  <a:solidFill>
                    <a:schemeClr val="tx1">
                      <a:lumMod val="95000"/>
                      <a:lumOff val="5000"/>
                    </a:schemeClr>
                  </a:solidFill>
                </a:endParaRPr>
              </a:p>
            </p:txBody>
          </p:sp>
          <p:sp>
            <p:nvSpPr>
              <p:cNvPr id="17" name="Rounded Rectangle 12"/>
              <p:cNvSpPr/>
              <p:nvPr/>
            </p:nvSpPr>
            <p:spPr>
              <a:xfrm>
                <a:off x="3948362" y="2606690"/>
                <a:ext cx="1941921" cy="19419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Mezunların Kazandıkları Unvan ve Yaptıkları İşler</a:t>
                </a:r>
                <a:r>
                  <a:rPr lang="tr-TR" sz="1800" dirty="0" smtClean="0">
                    <a:ln w="18415" cmpd="sng">
                      <a:solidFill>
                        <a:srgbClr val="FFFFFF"/>
                      </a:solidFill>
                      <a:prstDash val="solid"/>
                    </a:ln>
                    <a:solidFill>
                      <a:schemeClr val="tx1">
                        <a:lumMod val="95000"/>
                        <a:lumOff val="5000"/>
                      </a:schemeClr>
                    </a:solidFill>
                    <a:effectLst>
                      <a:outerShdw blurRad="63500" dir="3600000" algn="tl" rotWithShape="0">
                        <a:srgbClr val="000000">
                          <a:alpha val="70000"/>
                        </a:srgbClr>
                      </a:outerShdw>
                    </a:effectLst>
                  </a:rPr>
                  <a:t>:</a:t>
                </a:r>
              </a:p>
              <a:p>
                <a:pPr algn="just"/>
                <a:r>
                  <a:rPr lang="tr-TR" sz="1800" dirty="0" smtClean="0">
                    <a:solidFill>
                      <a:schemeClr val="tx1">
                        <a:lumMod val="85000"/>
                        <a:lumOff val="15000"/>
                      </a:schemeClr>
                    </a:solidFill>
                  </a:rPr>
                  <a:t>Psikoloji bölümünü bitirenler “”Psikolog”” unvanı ile görev almaktadırlar. Psikologlar genellikle uygulama alanında çalışırlar. Bir psikolog, çalıştığı kurumun niteliğine göre, ilgilendiği bireylere test, envanter gibi psikolojik ölçme araçları uygular, bireylerle görüşme yapar, sorunlarını anlamaya ve uygun çözümler bulunmasına yardımcı olmaya çalışır. Araştırma ve eğitim alanında çalışanlar gerekli ölçme araçlarını ve insan davranışlarını değiştirme yöntemlerini geliştirirler.</a:t>
                </a:r>
                <a:endParaRPr lang="id-ID" sz="1600" dirty="0">
                  <a:solidFill>
                    <a:schemeClr val="tx1">
                      <a:lumMod val="85000"/>
                      <a:lumOff val="15000"/>
                    </a:schemeClr>
                  </a:solidFill>
                </a:endParaRPr>
              </a:p>
            </p:txBody>
          </p:sp>
        </p:grpSp>
        <p:sp>
          <p:nvSpPr>
            <p:cNvPr id="15" name="TextBox 14"/>
            <p:cNvSpPr txBox="1"/>
            <p:nvPr/>
          </p:nvSpPr>
          <p:spPr>
            <a:xfrm>
              <a:off x="6618950" y="2248947"/>
              <a:ext cx="535859" cy="108872"/>
            </a:xfrm>
            <a:prstGeom prst="roundRect">
              <a:avLst/>
            </a:prstGeom>
            <a:noFill/>
          </p:spPr>
          <p:txBody>
            <a:bodyPr wrap="square" rtlCol="0">
              <a:spAutoFit/>
            </a:bodyPr>
            <a:lstStyle/>
            <a:p>
              <a:pPr algn="ctr"/>
              <a:endParaRPr lang="id-ID" sz="1100" b="1" dirty="0">
                <a:solidFill>
                  <a:schemeClr val="tx1">
                    <a:lumMod val="95000"/>
                    <a:lumOff val="5000"/>
                  </a:schemeClr>
                </a:solidFill>
              </a:endParaRPr>
            </a:p>
          </p:txBody>
        </p:sp>
      </p:grpSp>
      <p:grpSp>
        <p:nvGrpSpPr>
          <p:cNvPr id="5" name="Group 23"/>
          <p:cNvGrpSpPr/>
          <p:nvPr/>
        </p:nvGrpSpPr>
        <p:grpSpPr>
          <a:xfrm>
            <a:off x="4680520" y="627534"/>
            <a:ext cx="4427984" cy="4176464"/>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200" dirty="0">
                <a:solidFill>
                  <a:schemeClr val="tx1">
                    <a:lumMod val="85000"/>
                    <a:lumOff val="15000"/>
                  </a:schemeClr>
                </a:solidFill>
              </a:endParaRPr>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Çalışma Alanları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600" dirty="0" smtClean="0">
                  <a:solidFill>
                    <a:schemeClr val="tx1">
                      <a:lumMod val="85000"/>
                      <a:lumOff val="15000"/>
                    </a:schemeClr>
                  </a:solidFill>
                </a:rPr>
                <a:t> Psikoloji lisans programından mezun olanlar kamu ve özel sektörde, aralarında hastaneler, insan kaynakları departmanları, reklam firmaları, ceza evleri, danışma merkezleri, TSK, araştırma enstitüleri, anaokulları, huzurevlerinin de bulunduğu pek çok kuruluşun yanı sıra devlete bağlı kuruluşlarda da idari ve araştırmacı pozisyonlarında iş bulabilirler. Mezunların hangi seviyede ve ne sorumlulukta iş bulabilecekleri doğal olarak lisansüstü seviyede yapılacak olan eğitim ve elde edilecek niteliklerle (özellikle klinik, endüstriyel/örgüt, psikoterapi gibi uygulamalı alanlarda) farklılık göstermektedir.</a:t>
              </a:r>
            </a:p>
            <a:p>
              <a:pPr algn="just"/>
              <a:r>
                <a:rPr lang="tr-TR" sz="1600" dirty="0" smtClean="0">
                  <a:solidFill>
                    <a:schemeClr val="tx1">
                      <a:lumMod val="85000"/>
                      <a:lumOff val="15000"/>
                    </a:schemeClr>
                  </a:solidFill>
                </a:rPr>
                <a:t/>
              </a:r>
              <a:br>
                <a:rPr lang="tr-TR" sz="1600" dirty="0" smtClean="0">
                  <a:solidFill>
                    <a:schemeClr val="tx1">
                      <a:lumMod val="85000"/>
                      <a:lumOff val="15000"/>
                    </a:schemeClr>
                  </a:solidFill>
                </a:rPr>
              </a:br>
              <a:endParaRPr lang="id-ID" sz="16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529"/>
            <a:ext cx="9144000" cy="715071"/>
          </a:xfrm>
          <a:solidFill>
            <a:schemeClr val="accent1"/>
          </a:solidFill>
        </p:spPr>
        <p:txBody>
          <a:bodyPr>
            <a:normAutofit fontScale="90000"/>
          </a:bodyPr>
          <a:lstStyle/>
          <a:p>
            <a:r>
              <a:rPr lang="tr-TR" b="1" i="1" dirty="0" smtClean="0"/>
              <a:t/>
            </a:r>
            <a:br>
              <a:rPr lang="tr-TR" b="1" i="1" dirty="0" smtClean="0"/>
            </a:br>
            <a:r>
              <a:rPr lang="tr-TR" b="1" i="1" dirty="0" smtClean="0"/>
              <a:t>SINIF ÖĞRETMENLİĞİ</a:t>
            </a:r>
            <a:br>
              <a:rPr lang="tr-TR" b="1" i="1" dirty="0" smtClean="0"/>
            </a:br>
            <a:endParaRPr lang="tr-TR" b="1" i="1" dirty="0"/>
          </a:p>
        </p:txBody>
      </p:sp>
      <p:sp>
        <p:nvSpPr>
          <p:cNvPr id="4" name="AutoShape 2" descr="https://i2.wp.com/www.rehberlikservisim.com/wp-content/uploads/2015/02/s%C4%B1n%C4%B1f-%C3%B6%C4%9Fretmenli%C4%9F-tan%C4%B1t%C4%B1m%C4%B1.jpg?resize=696%2C46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222" y="2572544"/>
            <a:ext cx="2116137"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13"/>
          <p:cNvSpPr>
            <a:spLocks/>
          </p:cNvSpPr>
          <p:nvPr/>
        </p:nvSpPr>
        <p:spPr bwMode="auto">
          <a:xfrm>
            <a:off x="3203848" y="368697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55020"/>
            <a:ext cx="615950"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372" y="2578894"/>
            <a:ext cx="21209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2680"/>
            <a:ext cx="1763688" cy="184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907704" y="915566"/>
            <a:ext cx="2267352" cy="323165"/>
          </a:xfrm>
          <a:prstGeom prst="rect">
            <a:avLst/>
          </a:prstGeom>
          <a:noFill/>
        </p:spPr>
        <p:txBody>
          <a:bodyPr wrap="none" rtlCol="0">
            <a:spAutoFit/>
          </a:bodyPr>
          <a:lstStyle/>
          <a:p>
            <a:pPr marL="285750" indent="-285750">
              <a:buFont typeface="Wingdings" pitchFamily="2" charset="2"/>
              <a:buChar char="v"/>
            </a:pPr>
            <a:r>
              <a:rPr lang="tr-TR" dirty="0" smtClean="0"/>
              <a:t>HAKKARİ ÜNİVERSİTESİ</a:t>
            </a:r>
            <a:endParaRPr lang="tr-TR" dirty="0"/>
          </a:p>
        </p:txBody>
      </p:sp>
      <p:sp>
        <p:nvSpPr>
          <p:cNvPr id="7" name="Metin kutusu 6"/>
          <p:cNvSpPr txBox="1"/>
          <p:nvPr/>
        </p:nvSpPr>
        <p:spPr>
          <a:xfrm>
            <a:off x="3751329" y="1542249"/>
            <a:ext cx="2473754" cy="630942"/>
          </a:xfrm>
          <a:prstGeom prst="rect">
            <a:avLst/>
          </a:prstGeom>
          <a:noFill/>
        </p:spPr>
        <p:txBody>
          <a:bodyPr wrap="none" rtlCol="0">
            <a:spAutoFit/>
          </a:bodyPr>
          <a:lstStyle/>
          <a:p>
            <a:r>
              <a:rPr lang="tr-TR" sz="2000" b="1" i="1" dirty="0" smtClean="0"/>
              <a:t> </a:t>
            </a:r>
            <a:r>
              <a:rPr lang="tr-TR" sz="2000" b="1" i="1" dirty="0"/>
              <a:t> </a:t>
            </a:r>
            <a:r>
              <a:rPr lang="tr-TR" sz="2000" b="1" i="1" dirty="0" smtClean="0"/>
              <a:t>          </a:t>
            </a:r>
            <a:r>
              <a:rPr lang="tr-TR" sz="2000" b="1" i="1" dirty="0" smtClean="0">
                <a:solidFill>
                  <a:schemeClr val="bg2">
                    <a:lumMod val="50000"/>
                  </a:schemeClr>
                </a:solidFill>
              </a:rPr>
              <a:t>303,52   </a:t>
            </a:r>
            <a:r>
              <a:rPr lang="tr-TR" sz="2000" b="1" i="1" dirty="0" smtClean="0"/>
              <a:t> </a:t>
            </a:r>
          </a:p>
          <a:p>
            <a:r>
              <a:rPr lang="tr-TR" b="1" i="1" dirty="0" smtClean="0"/>
              <a:t>2018 En Küçük Başarı Puanı</a:t>
            </a:r>
            <a:r>
              <a:rPr lang="tr-TR" dirty="0" smtClean="0"/>
              <a:t>	</a:t>
            </a:r>
          </a:p>
        </p:txBody>
      </p:sp>
      <p:sp>
        <p:nvSpPr>
          <p:cNvPr id="8" name="Metin kutusu 7"/>
          <p:cNvSpPr txBox="1"/>
          <p:nvPr/>
        </p:nvSpPr>
        <p:spPr>
          <a:xfrm>
            <a:off x="7020272" y="2427063"/>
            <a:ext cx="1551508" cy="630942"/>
          </a:xfrm>
          <a:prstGeom prst="rect">
            <a:avLst/>
          </a:prstGeom>
          <a:noFill/>
        </p:spPr>
        <p:txBody>
          <a:bodyPr wrap="square" rtlCol="0">
            <a:spAutoFit/>
          </a:bodyPr>
          <a:lstStyle/>
          <a:p>
            <a:r>
              <a:rPr lang="tr-TR" sz="2000" b="1" i="1" dirty="0" smtClean="0">
                <a:solidFill>
                  <a:schemeClr val="bg2">
                    <a:lumMod val="50000"/>
                  </a:schemeClr>
                </a:solidFill>
              </a:rPr>
              <a:t>EŞİT AĞIRLIK</a:t>
            </a:r>
          </a:p>
          <a:p>
            <a:r>
              <a:rPr lang="tr-TR" b="1" i="1" dirty="0" smtClean="0"/>
              <a:t>PUAN TÜRÜ</a:t>
            </a:r>
            <a:endParaRPr lang="tr-TR" b="1" i="1" dirty="0"/>
          </a:p>
        </p:txBody>
      </p:sp>
      <p:sp>
        <p:nvSpPr>
          <p:cNvPr id="13" name="Freeform 15"/>
          <p:cNvSpPr>
            <a:spLocks/>
          </p:cNvSpPr>
          <p:nvPr/>
        </p:nvSpPr>
        <p:spPr bwMode="auto">
          <a:xfrm>
            <a:off x="5150222" y="3712145"/>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9" name="Metin kutusu 8"/>
          <p:cNvSpPr txBox="1"/>
          <p:nvPr/>
        </p:nvSpPr>
        <p:spPr>
          <a:xfrm>
            <a:off x="6363582" y="3779838"/>
            <a:ext cx="2473754" cy="630942"/>
          </a:xfrm>
          <a:prstGeom prst="rect">
            <a:avLst/>
          </a:prstGeom>
          <a:noFill/>
        </p:spPr>
        <p:txBody>
          <a:bodyPr wrap="none" rtlCol="0">
            <a:spAutoFit/>
          </a:bodyPr>
          <a:lstStyle/>
          <a:p>
            <a:r>
              <a:rPr lang="tr-TR" b="1" i="1" dirty="0"/>
              <a:t>2018 Toplam Kontenjan</a:t>
            </a:r>
            <a:r>
              <a:rPr lang="tr-TR" dirty="0"/>
              <a:t>	</a:t>
            </a:r>
            <a:endParaRPr lang="tr-TR" dirty="0" smtClean="0"/>
          </a:p>
          <a:p>
            <a:r>
              <a:rPr lang="tr-TR" sz="2000" b="1" i="1" dirty="0">
                <a:solidFill>
                  <a:schemeClr val="bg2">
                    <a:lumMod val="50000"/>
                  </a:schemeClr>
                </a:solidFill>
              </a:rPr>
              <a:t> </a:t>
            </a:r>
            <a:r>
              <a:rPr lang="tr-TR" sz="2000" b="1" i="1" dirty="0" smtClean="0">
                <a:solidFill>
                  <a:schemeClr val="bg2">
                    <a:lumMod val="50000"/>
                  </a:schemeClr>
                </a:solidFill>
              </a:rPr>
              <a:t>                 5447</a:t>
            </a:r>
            <a:endParaRPr lang="tr-TR" sz="2000" b="1" i="1" dirty="0">
              <a:solidFill>
                <a:schemeClr val="bg2">
                  <a:lumMod val="50000"/>
                </a:schemeClr>
              </a:solidFill>
            </a:endParaRPr>
          </a:p>
        </p:txBody>
      </p:sp>
      <p:sp>
        <p:nvSpPr>
          <p:cNvPr id="10" name="Metin kutusu 9"/>
          <p:cNvSpPr txBox="1"/>
          <p:nvPr/>
        </p:nvSpPr>
        <p:spPr>
          <a:xfrm>
            <a:off x="2238" y="2465535"/>
            <a:ext cx="2769562" cy="861774"/>
          </a:xfrm>
          <a:prstGeom prst="rect">
            <a:avLst/>
          </a:prstGeom>
          <a:noFill/>
        </p:spPr>
        <p:txBody>
          <a:bodyPr wrap="square" rtlCol="0">
            <a:spAutoFit/>
          </a:bodyPr>
          <a:lstStyle/>
          <a:p>
            <a:r>
              <a:rPr lang="tr-TR" b="1" i="1" dirty="0"/>
              <a:t>2018 En Küçük Başarı Sıralaması (Tahmini</a:t>
            </a:r>
            <a:r>
              <a:rPr lang="tr-TR" b="1" i="1" dirty="0" smtClean="0"/>
              <a:t>)</a:t>
            </a:r>
          </a:p>
          <a:p>
            <a:r>
              <a:rPr lang="tr-TR" sz="2000" b="1" i="1" dirty="0" smtClean="0">
                <a:solidFill>
                  <a:srgbClr val="FF0000"/>
                </a:solidFill>
              </a:rPr>
              <a:t>                  177700</a:t>
            </a:r>
            <a:endParaRPr lang="tr-TR" sz="2000" b="1" i="1" dirty="0">
              <a:solidFill>
                <a:srgbClr val="FF0000"/>
              </a:solidFill>
            </a:endParaRPr>
          </a:p>
        </p:txBody>
      </p:sp>
      <p:sp>
        <p:nvSpPr>
          <p:cNvPr id="12" name="Metin kutusu 11"/>
          <p:cNvSpPr txBox="1"/>
          <p:nvPr/>
        </p:nvSpPr>
        <p:spPr>
          <a:xfrm>
            <a:off x="341784" y="3651870"/>
            <a:ext cx="3131840" cy="630942"/>
          </a:xfrm>
          <a:prstGeom prst="rect">
            <a:avLst/>
          </a:prstGeom>
          <a:noFill/>
        </p:spPr>
        <p:txBody>
          <a:bodyPr wrap="square" rtlCol="0">
            <a:spAutoFit/>
          </a:bodyPr>
          <a:lstStyle/>
          <a:p>
            <a:r>
              <a:rPr lang="tr-TR" b="1" i="1" dirty="0"/>
              <a:t>2017 En Küçük Başarı Sıralaması</a:t>
            </a:r>
            <a:r>
              <a:rPr lang="tr-TR" dirty="0"/>
              <a:t>	</a:t>
            </a:r>
            <a:r>
              <a:rPr lang="tr-TR" sz="2000" b="1" i="1" dirty="0">
                <a:solidFill>
                  <a:srgbClr val="00B050"/>
                </a:solidFill>
              </a:rPr>
              <a:t>123659</a:t>
            </a:r>
          </a:p>
        </p:txBody>
      </p:sp>
    </p:spTree>
    <p:extLst>
      <p:ext uri="{BB962C8B-B14F-4D97-AF65-F5344CB8AC3E}">
        <p14:creationId xmlns:p14="http://schemas.microsoft.com/office/powerpoint/2010/main" val="34797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Altbilgi Yer Tutucusu 2"/>
          <p:cNvSpPr>
            <a:spLocks noGrp="1"/>
          </p:cNvSpPr>
          <p:nvPr>
            <p:ph type="ftr" sz="quarter" idx="11"/>
          </p:nvPr>
        </p:nvSpPr>
        <p:spPr/>
        <p:txBody>
          <a:bodyPr/>
          <a:lstStyle/>
          <a:p>
            <a:r>
              <a:rPr lang="tr-TR" smtClean="0"/>
              <a:t>www.rehberlikservisim.com</a:t>
            </a:r>
            <a:endParaRPr lang="tr-TR"/>
          </a:p>
        </p:txBody>
      </p:sp>
      <p:sp>
        <p:nvSpPr>
          <p:cNvPr id="4" name="Yuvarlatılmış Dikdörtgen 3"/>
          <p:cNvSpPr/>
          <p:nvPr/>
        </p:nvSpPr>
        <p:spPr>
          <a:xfrm>
            <a:off x="179512" y="365820"/>
            <a:ext cx="849694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chemeClr val="tx1"/>
                </a:solidFill>
              </a:rPr>
              <a:t/>
            </a:r>
            <a:br>
              <a:rPr lang="tr-TR" b="1" i="1" dirty="0">
                <a:solidFill>
                  <a:schemeClr val="tx1"/>
                </a:solidFill>
              </a:rPr>
            </a:br>
            <a:r>
              <a:rPr lang="tr-TR" b="1" i="1" dirty="0">
                <a:solidFill>
                  <a:schemeClr val="tx1"/>
                </a:solidFill>
              </a:rPr>
              <a:t>Programın Amacı:</a:t>
            </a:r>
            <a:r>
              <a:rPr lang="tr-TR" dirty="0"/>
              <a:t> Sınıf öğretmenliği programında, ilköğretimin birinci kademesi olan 1-4. sınıflar için öğretmen yetiştirmek amaçlanmaktadır. 6-11 yaş çocuklarının bilişsel, </a:t>
            </a:r>
            <a:r>
              <a:rPr lang="tr-TR" dirty="0" err="1"/>
              <a:t>duyuşsal</a:t>
            </a:r>
            <a:r>
              <a:rPr lang="tr-TR" dirty="0"/>
              <a:t> ve </a:t>
            </a:r>
            <a:r>
              <a:rPr lang="tr-TR" dirty="0" err="1"/>
              <a:t>psikomotor</a:t>
            </a:r>
            <a:r>
              <a:rPr lang="tr-TR" dirty="0"/>
              <a:t> gelişim özelliklerini iyi bilen, sözü edilen dönemdeki çocuklarla iletişim kurabilen ve onlara yönelik ilgi, yetenek ve değer analizleri yapabilen öğretmenlerin yetiştirilmesi amaçlanmaktadır.</a:t>
            </a:r>
          </a:p>
        </p:txBody>
      </p:sp>
      <p:sp>
        <p:nvSpPr>
          <p:cNvPr id="5" name="Yuvarlatılmış Dikdörtgen 4"/>
          <p:cNvSpPr/>
          <p:nvPr/>
        </p:nvSpPr>
        <p:spPr>
          <a:xfrm>
            <a:off x="120243" y="2067694"/>
            <a:ext cx="8568952" cy="12241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chemeClr val="tx1"/>
                </a:solidFill>
              </a:rPr>
              <a:t>Programda Okutulan Belli Başlı Dersler:</a:t>
            </a:r>
            <a:r>
              <a:rPr lang="tr-TR" dirty="0"/>
              <a:t> Sınıf öğretmenliği programında matematik, fen bilgisi, sosyal bilgiler, Türkçe, müzik, resim ve beden eğitimi konularında kültür kazandıran derslerden başka çocuk psikolojisi, çocuk edebiyatı, çocuk hakları, rehberlik, ölçme ve değerlendirme, öğretim teknikleri, eğitim yönetimi gibi dersler okutulur ve uygulama yaptırılır.</a:t>
            </a:r>
          </a:p>
        </p:txBody>
      </p:sp>
      <p:sp>
        <p:nvSpPr>
          <p:cNvPr id="6" name="Yuvarlatılmış Dikdörtgen 5"/>
          <p:cNvSpPr/>
          <p:nvPr/>
        </p:nvSpPr>
        <p:spPr>
          <a:xfrm>
            <a:off x="122947" y="3599116"/>
            <a:ext cx="8496944" cy="145034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chemeClr val="tx1"/>
                </a:solidFill>
              </a:rPr>
              <a:t>Gereken Nitelikler: </a:t>
            </a:r>
            <a:r>
              <a:rPr lang="tr-TR" dirty="0"/>
              <a:t>Sınıf öğretmenliği programında okumak isteyenlerin, üst düzeyde soyut düşünme yeteneğine sahip, Türkçe, matematik, sosyal bilgiler konularına ilgili ve bu alanda başarılı, sabırlı, dikkatli kimseler olmaları gerekir. Düşüncelerini başkalarına etkili bir biçimde aktarabilme, başkaları ile iyi iletişim kurabilme, iyi bir öğrenme ortamı sağlayabilme, kendini ve çevresindekileri geliştirme çabasında olma da sınıf öğretmenlerinde aranan özelliklerdir.</a:t>
            </a:r>
          </a:p>
          <a:p>
            <a:pPr algn="ctr"/>
            <a:endParaRPr lang="tr-TR" dirty="0"/>
          </a:p>
        </p:txBody>
      </p:sp>
    </p:spTree>
    <p:extLst>
      <p:ext uri="{BB962C8B-B14F-4D97-AF65-F5344CB8AC3E}">
        <p14:creationId xmlns:p14="http://schemas.microsoft.com/office/powerpoint/2010/main" val="320772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www.rehberlikservisim.com</a:t>
            </a:r>
            <a:endParaRPr lang="tr-TR"/>
          </a:p>
        </p:txBody>
      </p:sp>
      <p:sp>
        <p:nvSpPr>
          <p:cNvPr id="4" name="Yuvarlatılmış Dikdörtgen 3"/>
          <p:cNvSpPr/>
          <p:nvPr/>
        </p:nvSpPr>
        <p:spPr>
          <a:xfrm>
            <a:off x="611560" y="925834"/>
            <a:ext cx="4004284" cy="41661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a:solidFill>
                  <a:schemeClr val="tx1"/>
                </a:solidFill>
              </a:rPr>
              <a:t>Mezunların Kazandıkları Unvan ve Yaptıkları İşler: </a:t>
            </a:r>
            <a:r>
              <a:rPr lang="tr-TR" dirty="0">
                <a:solidFill>
                  <a:schemeClr val="tx1"/>
                </a:solidFill>
              </a:rPr>
              <a:t>Bu programı bitirenlere “Sınıf Öğretmeni” unvanı verilir Sınıf öğretmenleri Milli Eğitim Bakanlığı’na bağlı ilköğretim okullarında 6-11 yaşlar arasındaki çocuklara okuma, yazma, sosyal bilimler ve fen bilimleri ve sanat alanında temel bilgi , beceri ve tutumları kazandırmak için çeşitli öğrenim ortamları hazırlar; öğrencilerin yeteneklerini geliştirici etkinlikler düzenler, başarılarını değerlendirir ve başarıyı artırıcı önlemler alırl</a:t>
            </a:r>
            <a:r>
              <a:rPr lang="tr-TR" dirty="0"/>
              <a:t>ar.</a:t>
            </a:r>
          </a:p>
        </p:txBody>
      </p:sp>
      <p:sp>
        <p:nvSpPr>
          <p:cNvPr id="5" name="Yuvarlatılmış Dikdörtgen 4"/>
          <p:cNvSpPr/>
          <p:nvPr/>
        </p:nvSpPr>
        <p:spPr>
          <a:xfrm>
            <a:off x="5211470" y="832038"/>
            <a:ext cx="3744416" cy="424847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a:solidFill>
                  <a:schemeClr val="tx1"/>
                </a:solidFill>
              </a:rPr>
              <a:t>Çalışma Alanları: </a:t>
            </a:r>
            <a:r>
              <a:rPr lang="tr-TR" dirty="0">
                <a:solidFill>
                  <a:schemeClr val="tx1"/>
                </a:solidFill>
              </a:rPr>
              <a:t>Sınıf öğretmenlerinin başlıca çalışma alanı Milli Eğitim Bakanlığı’na bağlı ilköğretim okulları olup pek azı özel okullarda çalışma olanağına sahiptir. Ülkemizde sınıf öğretmeni açığı çok fazla olduğundan mezunların iş bulma sorunu olmayacaktır</a:t>
            </a:r>
            <a:r>
              <a:rPr lang="tr-TR" dirty="0"/>
              <a:t>.</a:t>
            </a:r>
          </a:p>
        </p:txBody>
      </p:sp>
      <p:sp>
        <p:nvSpPr>
          <p:cNvPr id="6" name="Yuvarlatılmış Dikdörtgen 5"/>
          <p:cNvSpPr/>
          <p:nvPr/>
        </p:nvSpPr>
        <p:spPr>
          <a:xfrm>
            <a:off x="395536" y="195486"/>
            <a:ext cx="8712968"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i="1" dirty="0" smtClean="0">
                <a:solidFill>
                  <a:schemeClr val="tx1"/>
                </a:solidFill>
              </a:rPr>
              <a:t>SINIF ÖĞRETMENİ</a:t>
            </a:r>
            <a:endParaRPr lang="tr-TR" sz="2500" b="1" i="1" dirty="0">
              <a:solidFill>
                <a:schemeClr val="tx1"/>
              </a:solidFill>
            </a:endParaRPr>
          </a:p>
        </p:txBody>
      </p:sp>
    </p:spTree>
    <p:extLst>
      <p:ext uri="{BB962C8B-B14F-4D97-AF65-F5344CB8AC3E}">
        <p14:creationId xmlns:p14="http://schemas.microsoft.com/office/powerpoint/2010/main" val="132753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08504" cy="857250"/>
          </a:xfrm>
          <a:solidFill>
            <a:schemeClr val="bg2">
              <a:lumMod val="75000"/>
            </a:schemeClr>
          </a:solidFill>
        </p:spPr>
        <p:txBody>
          <a:bodyPr/>
          <a:lstStyle/>
          <a:p>
            <a:r>
              <a:rPr lang="tr-TR" dirty="0" smtClean="0"/>
              <a:t>SOSYAL HİZMET</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50076"/>
            <a:ext cx="2116137"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643" y="3830307"/>
            <a:ext cx="11588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241" y="2232552"/>
            <a:ext cx="615950"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720644"/>
            <a:ext cx="21209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830306"/>
            <a:ext cx="11588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277" y="1633399"/>
            <a:ext cx="2493963" cy="57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8884" y="2499742"/>
            <a:ext cx="163988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3716804"/>
            <a:ext cx="25003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3" y="2371947"/>
            <a:ext cx="28162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113" y="3727606"/>
            <a:ext cx="3151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1230542" y="2910128"/>
            <a:ext cx="864096" cy="323165"/>
          </a:xfrm>
          <a:prstGeom prst="rect">
            <a:avLst/>
          </a:prstGeom>
          <a:solidFill>
            <a:schemeClr val="bg2">
              <a:lumMod val="75000"/>
            </a:schemeClr>
          </a:solidFill>
        </p:spPr>
        <p:txBody>
          <a:bodyPr wrap="square" rtlCol="0">
            <a:spAutoFit/>
          </a:bodyPr>
          <a:lstStyle/>
          <a:p>
            <a:r>
              <a:rPr lang="tr-TR" dirty="0"/>
              <a:t>176.270</a:t>
            </a:r>
          </a:p>
        </p:txBody>
      </p:sp>
      <p:sp>
        <p:nvSpPr>
          <p:cNvPr id="8" name="Dikdörtgen 7"/>
          <p:cNvSpPr/>
          <p:nvPr/>
        </p:nvSpPr>
        <p:spPr>
          <a:xfrm>
            <a:off x="3874789" y="1491630"/>
            <a:ext cx="988938" cy="553998"/>
          </a:xfrm>
          <a:prstGeom prst="rect">
            <a:avLst/>
          </a:prstGeom>
          <a:solidFill>
            <a:schemeClr val="accent1"/>
          </a:solidFill>
        </p:spPr>
        <p:txBody>
          <a:bodyPr wrap="square">
            <a:spAutoFit/>
          </a:bodyPr>
          <a:lstStyle/>
          <a:p>
            <a:r>
              <a:rPr lang="tr-TR" dirty="0"/>
              <a:t>	</a:t>
            </a:r>
            <a:r>
              <a:rPr lang="tr-TR" dirty="0" smtClean="0"/>
              <a:t>224,42</a:t>
            </a:r>
            <a:endParaRPr lang="tr-TR" dirty="0"/>
          </a:p>
        </p:txBody>
      </p:sp>
    </p:spTree>
    <p:extLst>
      <p:ext uri="{BB962C8B-B14F-4D97-AF65-F5344CB8AC3E}">
        <p14:creationId xmlns:p14="http://schemas.microsoft.com/office/powerpoint/2010/main" val="4118179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SOSYAL HİZMET</a:t>
            </a:r>
            <a:endParaRPr lang="id-ID" dirty="0"/>
          </a:p>
        </p:txBody>
      </p:sp>
      <p:grpSp>
        <p:nvGrpSpPr>
          <p:cNvPr id="3" name="Group 18"/>
          <p:cNvGrpSpPr/>
          <p:nvPr/>
        </p:nvGrpSpPr>
        <p:grpSpPr>
          <a:xfrm>
            <a:off x="28110" y="483518"/>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0" y="1779662"/>
            <a:ext cx="9101114" cy="1584173"/>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5247" y="2419045"/>
                <a:ext cx="1356516" cy="243990"/>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397747"/>
            </a:xfrm>
            <a:prstGeom prst="rect">
              <a:avLst/>
            </a:prstGeom>
          </p:spPr>
          <p:txBody>
            <a:bodyPr wrap="square">
              <a:spAutoFit/>
            </a:bodyPr>
            <a:lstStyle/>
            <a:p>
              <a:pPr algn="just"/>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5255" y="3507854"/>
            <a:ext cx="9036496" cy="1584179"/>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302180"/>
            </a:xfrm>
            <a:prstGeom prst="rect">
              <a:avLst/>
            </a:prstGeom>
          </p:spPr>
          <p:txBody>
            <a:bodyPr wrap="square">
              <a:spAutoFit/>
            </a:bodyPr>
            <a:lstStyle/>
            <a:p>
              <a:pPr algn="just"/>
              <a:endParaRPr lang="tr-TR" sz="1800" dirty="0"/>
            </a:p>
          </p:txBody>
        </p:sp>
      </p:grpSp>
      <p:sp>
        <p:nvSpPr>
          <p:cNvPr id="27" name="Dikdörtgen 26"/>
          <p:cNvSpPr/>
          <p:nvPr/>
        </p:nvSpPr>
        <p:spPr>
          <a:xfrm>
            <a:off x="494713" y="825279"/>
            <a:ext cx="8390381" cy="784830"/>
          </a:xfrm>
          <a:prstGeom prst="rect">
            <a:avLst/>
          </a:prstGeom>
        </p:spPr>
        <p:txBody>
          <a:bodyPr wrap="square">
            <a:spAutoFit/>
          </a:bodyPr>
          <a:lstStyle/>
          <a:p>
            <a:r>
              <a:rPr lang="tr-TR" b="1" dirty="0"/>
              <a:t>Programın Amacı:</a:t>
            </a:r>
            <a:r>
              <a:rPr lang="tr-TR" dirty="0"/>
              <a:t> Sosyal hizmetler programı, sıkıntı içindeki insanların toplumda kendilerine sağlanan olanakları ve kendilerinin halen sahip oldukları olanakları en iyi şekilde kullanabilmelerine yardım etme yöntemleri konusunda eğitim ve araştırma yapar.</a:t>
            </a:r>
          </a:p>
        </p:txBody>
      </p:sp>
      <p:sp>
        <p:nvSpPr>
          <p:cNvPr id="17" name="Dikdörtgen 16"/>
          <p:cNvSpPr/>
          <p:nvPr/>
        </p:nvSpPr>
        <p:spPr>
          <a:xfrm>
            <a:off x="77235" y="1831466"/>
            <a:ext cx="8795390" cy="1477328"/>
          </a:xfrm>
          <a:prstGeom prst="rect">
            <a:avLst/>
          </a:prstGeom>
        </p:spPr>
        <p:txBody>
          <a:bodyPr wrap="square">
            <a:spAutoFit/>
          </a:bodyPr>
          <a:lstStyle/>
          <a:p>
            <a:r>
              <a:rPr lang="tr-TR" sz="1000" dirty="0"/>
              <a:t>Programda Okutulan Belli Başlı Dersler: Sosyal hizmetler yüksekokulunda eğitimin temeli olan ekonomi, sosyoloji, siyasal bilimler, sosyal antropoloji, psikoloji ve sosyal psikoloji gibi dersler ilk iki yılda verilir. Bu temel derslerin başlıca amacı, bu alanları öğrencilere sistematik disiplinler olarak öğretmek değil, onlara insan ihtiyaçlarına ve sosyal sorunlara ilişkin bir anlayış kazandırmaktır. Daha sonraki yıllarda sosyal hizmete giriş, sosyal hizmet alanları, sosyal sorunlar, mülâkat teknikleri, tıbbi ve psikiyatrik sosyal hizmetler, aile ve çocuk refahı, suçluluk, nüfus dinamiği ve sosyal refah, sosyal hizmet yöntemleri (sosyal-kişisel çalışma, sosyal grup çalışması, toplumla çalışma, sosyal refah araştırması ve sosyal hizmet yönetimi) gibi sosyal hizmetin kapsamına giren dersler okutulur. Sosyal hizmet alanında çalışanların sosyal hizmete ilişkin çeşitli disiplinler hakkında bilgi sahibi olmaları yanında belirli beceri ve davranışları geliştirmeleri de gerekir. Sosyal hizmet öğrencileri bu beceri ve davranışları ancak uygulama tecrübesi ile kazanırlar. Öğrenciler uygulamalarını sosyal grup çalışması, sosyal-kişisel çalışma ve toplumla çalışma yöntemlerini kullanarak, sırasıyla ikinci, üçüncü ve dördüncü sınıflarda, bir sosyal refah kurumunda veya alanda yaparlar. Öğrenciler gerekli beceri ve davranışları, okulca görevlendirilen yöneticilerin yardımı ve denetimiyle kazanırlar. Uygulamalar genel eğitim programı içerisinde yaklaşık yüzde 40 oranında yer almaktadır</a:t>
            </a:r>
            <a:r>
              <a:rPr lang="tr-TR" sz="800" dirty="0"/>
              <a:t>.</a:t>
            </a:r>
          </a:p>
        </p:txBody>
      </p:sp>
      <p:sp>
        <p:nvSpPr>
          <p:cNvPr id="19" name="Dikdörtgen 18"/>
          <p:cNvSpPr/>
          <p:nvPr/>
        </p:nvSpPr>
        <p:spPr>
          <a:xfrm>
            <a:off x="194381" y="3415032"/>
            <a:ext cx="8678244" cy="1015663"/>
          </a:xfrm>
          <a:prstGeom prst="rect">
            <a:avLst/>
          </a:prstGeom>
        </p:spPr>
        <p:txBody>
          <a:bodyPr wrap="square">
            <a:spAutoFit/>
          </a:bodyPr>
          <a:lstStyle/>
          <a:p>
            <a:r>
              <a:rPr lang="tr-TR" dirty="0"/>
              <a:t>Gereken Nitelikler: Kişisel ve toplumsal sorunlara derin ilgi duyan ve devamlı olarak kendini ve sosyal anlayışını geliştirecek bir meslek arayan kişiler için sosyal hizmet alanı ilginç ve doyurucu olabilir. Sosyal hizmet, anlayışlı, insanların refahına ilgi duyan, liderlik özelliklerine sahip kişiler için çeşitli ve yeni olanaklar sağlayan bir meslektir</a:t>
            </a:r>
          </a:p>
        </p:txBody>
      </p:sp>
    </p:spTree>
    <p:extLst>
      <p:ext uri="{BB962C8B-B14F-4D97-AF65-F5344CB8AC3E}">
        <p14:creationId xmlns:p14="http://schemas.microsoft.com/office/powerpoint/2010/main" val="35689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SOSYAL HİZMET</a:t>
            </a:r>
            <a:endParaRPr lang="id-ID" dirty="0"/>
          </a:p>
        </p:txBody>
      </p:sp>
      <p:grpSp>
        <p:nvGrpSpPr>
          <p:cNvPr id="3" name="Group 27"/>
          <p:cNvGrpSpPr/>
          <p:nvPr/>
        </p:nvGrpSpPr>
        <p:grpSpPr>
          <a:xfrm>
            <a:off x="107504" y="774245"/>
            <a:ext cx="4320480" cy="4101755"/>
            <a:chOff x="6337108" y="2157598"/>
            <a:chExt cx="1540216" cy="1542852"/>
          </a:xfrm>
        </p:grpSpPr>
        <p:grpSp>
          <p:nvGrpSpPr>
            <p:cNvPr id="4" name="Group 13"/>
            <p:cNvGrpSpPr/>
            <p:nvPr/>
          </p:nvGrpSpPr>
          <p:grpSpPr>
            <a:xfrm>
              <a:off x="6337108" y="2157598"/>
              <a:ext cx="1540216" cy="1542852"/>
              <a:chOff x="3948362" y="2606686"/>
              <a:chExt cx="1973242" cy="1976620"/>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86"/>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800" dirty="0" smtClean="0"/>
                  <a:t>.</a:t>
                </a:r>
                <a:r>
                  <a:rPr lang="tr-TR" sz="1800" dirty="0" smtClean="0">
                    <a:solidFill>
                      <a:schemeClr val="tx2">
                        <a:lumMod val="75000"/>
                      </a:schemeClr>
                    </a:solidFill>
                  </a:rPr>
                  <a:t> </a:t>
                </a:r>
                <a:br>
                  <a:rPr lang="tr-TR" sz="1800" dirty="0" smtClean="0">
                    <a:solidFill>
                      <a:schemeClr val="tx2">
                        <a:lumMod val="75000"/>
                      </a:schemeClr>
                    </a:solidFill>
                  </a:rPr>
                </a:br>
                <a:endParaRPr lang="tr-TR" sz="1800" dirty="0" smtClean="0">
                  <a:solidFill>
                    <a:schemeClr val="tx2">
                      <a:lumMod val="75000"/>
                    </a:schemeClr>
                  </a:solidFill>
                </a:endParaRPr>
              </a:p>
              <a:p>
                <a:pPr algn="just"/>
                <a:endParaRPr lang="id-ID" sz="16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572000" y="699542"/>
            <a:ext cx="4427984"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
        <p:nvSpPr>
          <p:cNvPr id="6" name="Dikdörtgen 5"/>
          <p:cNvSpPr/>
          <p:nvPr/>
        </p:nvSpPr>
        <p:spPr>
          <a:xfrm>
            <a:off x="176082" y="848786"/>
            <a:ext cx="3963870" cy="3754874"/>
          </a:xfrm>
          <a:prstGeom prst="rect">
            <a:avLst/>
          </a:prstGeom>
        </p:spPr>
        <p:txBody>
          <a:bodyPr wrap="square">
            <a:spAutoFit/>
          </a:bodyPr>
          <a:lstStyle/>
          <a:p>
            <a:r>
              <a:rPr lang="tr-TR" sz="2000" b="1" i="1" dirty="0">
                <a:solidFill>
                  <a:schemeClr val="bg1"/>
                </a:solidFill>
              </a:rPr>
              <a:t>Mezunların Kazandıkları </a:t>
            </a:r>
            <a:r>
              <a:rPr lang="tr-TR" sz="2000" b="1" i="1" dirty="0" err="1">
                <a:solidFill>
                  <a:schemeClr val="bg1"/>
                </a:solidFill>
              </a:rPr>
              <a:t>Ünvan</a:t>
            </a:r>
            <a:r>
              <a:rPr lang="tr-TR" sz="2000" b="1" i="1" dirty="0">
                <a:solidFill>
                  <a:schemeClr val="bg1"/>
                </a:solidFill>
              </a:rPr>
              <a:t> ve Yaptıkları İşler: </a:t>
            </a:r>
            <a:r>
              <a:rPr lang="tr-TR" sz="1800" dirty="0"/>
              <a:t>Sosyal hizmetler yüksekokulundan mezun olanlar “Sosyal Çalışmacı” </a:t>
            </a:r>
            <a:r>
              <a:rPr lang="tr-TR" sz="1800" dirty="0" err="1"/>
              <a:t>ünvanı</a:t>
            </a:r>
            <a:r>
              <a:rPr lang="tr-TR" sz="1800" dirty="0"/>
              <a:t> ile görev yaparlar. Sosyal çalışmacılar, korunmaya muhtaç çocuklar, yaşlılar, sakatlar, suçlular, yoksullar, hastalar, işsizler gibi grupların sorunlarının çözümünde bireylere, mesleki bilgi ve becerisiyle yardımcı olur; bu sorunların toplumsal olarak önlenmesi ve çözülmesi için kurumlar aracılığıyla ve toplum kaynaklarından yararlanarak çalışmalarını yürütür.</a:t>
            </a:r>
          </a:p>
        </p:txBody>
      </p:sp>
      <p:sp>
        <p:nvSpPr>
          <p:cNvPr id="7" name="Dikdörtgen 6"/>
          <p:cNvSpPr/>
          <p:nvPr/>
        </p:nvSpPr>
        <p:spPr>
          <a:xfrm>
            <a:off x="4655301" y="725146"/>
            <a:ext cx="4299883" cy="3970318"/>
          </a:xfrm>
          <a:prstGeom prst="rect">
            <a:avLst/>
          </a:prstGeom>
        </p:spPr>
        <p:txBody>
          <a:bodyPr wrap="square">
            <a:spAutoFit/>
          </a:bodyPr>
          <a:lstStyle/>
          <a:p>
            <a:r>
              <a:rPr lang="tr-TR" sz="1800" b="1" i="1" dirty="0">
                <a:solidFill>
                  <a:schemeClr val="bg1"/>
                </a:solidFill>
              </a:rPr>
              <a:t>Çalışma Alanları: </a:t>
            </a:r>
            <a:r>
              <a:rPr lang="tr-TR" sz="1800" dirty="0"/>
              <a:t>Sosyal çalışmacılar, Sağlık Bakanlığına bağlı hastanelerde, Milli Eğitim Bakanlığına bağlı rehberlik ve araştırma merkezlerinde, Çalışma ve Sosyal Güvenlik Bakanlığında, Sosyal Hizmetler ve Çocuk Esirgeme Kurumunda, SSK’da, İş ve İşçi Bulma Kurumunda, DPT’de, sosyal hizmet il müdürlüklerinde, rehabilitasyon merkezlerinde, körler ve sağırlar okullarında, çocuk yuvalarında, yetiştirme yurtlarında, kreş ve gündüz bakımevlerinde, huzurevlerinde, </a:t>
            </a:r>
            <a:r>
              <a:rPr lang="tr-TR" sz="1800" dirty="0" err="1"/>
              <a:t>ıslahevlerinde,cezaevlerinde</a:t>
            </a:r>
            <a:r>
              <a:rPr lang="tr-TR" sz="1800" dirty="0"/>
              <a:t>, nüfus planlaması ile ilgili kuruluşlarda çalışabilirler.</a:t>
            </a:r>
          </a:p>
        </p:txBody>
      </p:sp>
    </p:spTree>
    <p:extLst>
      <p:ext uri="{BB962C8B-B14F-4D97-AF65-F5344CB8AC3E}">
        <p14:creationId xmlns:p14="http://schemas.microsoft.com/office/powerpoint/2010/main" val="29496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27534"/>
          </a:xfrm>
          <a:solidFill>
            <a:srgbClr val="FF0000"/>
          </a:solidFill>
        </p:spPr>
        <p:txBody>
          <a:bodyPr/>
          <a:lstStyle/>
          <a:p>
            <a:r>
              <a:rPr lang="tr-TR" dirty="0" smtClean="0"/>
              <a:t>İŞLETME</a:t>
            </a:r>
            <a:endParaRPr lang="tr-TR" dirty="0"/>
          </a:p>
        </p:txBody>
      </p:sp>
      <p:sp>
        <p:nvSpPr>
          <p:cNvPr id="3" name="Altbilgi Yer Tutucusu 2"/>
          <p:cNvSpPr>
            <a:spLocks noGrp="1"/>
          </p:cNvSpPr>
          <p:nvPr>
            <p:ph type="ftr" sz="quarter" idx="11"/>
          </p:nvPr>
        </p:nvSpPr>
        <p:spPr/>
        <p:txBody>
          <a:bodyPr/>
          <a:lstStyle/>
          <a:p>
            <a:r>
              <a:rPr lang="tr-TR" smtClean="0"/>
              <a:t>www.rehberlikservisim.com</a:t>
            </a:r>
            <a:endParaRPr lang="tr-TR"/>
          </a:p>
        </p:txBody>
      </p:sp>
      <p:sp>
        <p:nvSpPr>
          <p:cNvPr id="4" name="Paralelkenar 3"/>
          <p:cNvSpPr/>
          <p:nvPr/>
        </p:nvSpPr>
        <p:spPr>
          <a:xfrm>
            <a:off x="143508" y="699542"/>
            <a:ext cx="8856984" cy="1224136"/>
          </a:xfrm>
          <a:prstGeom prst="parallelogram">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rgbClr val="0070C0"/>
                </a:solidFill>
              </a:rPr>
              <a:t>Programın Amacı</a:t>
            </a:r>
          </a:p>
          <a:p>
            <a:pPr algn="ctr"/>
            <a:r>
              <a:rPr lang="tr-TR" dirty="0"/>
              <a:t>İşletme programı fabrika, çiftlik, banka, sigorta, maden gibi mal ve hizmet üreten kuruluşlarda üretimin daha verimli bir biçimde yapılabilmesi için izlenecek yollar konusunda çalışacak elemanları yetiştirir.</a:t>
            </a:r>
          </a:p>
          <a:p>
            <a:pPr algn="ctr"/>
            <a:r>
              <a:rPr lang="tr-TR" dirty="0"/>
              <a:t> </a:t>
            </a:r>
          </a:p>
        </p:txBody>
      </p:sp>
      <p:sp>
        <p:nvSpPr>
          <p:cNvPr id="5" name="Aynı Yanın Köşesi Yuvarlatılmış Dikdörtgen 4"/>
          <p:cNvSpPr/>
          <p:nvPr/>
        </p:nvSpPr>
        <p:spPr>
          <a:xfrm>
            <a:off x="107504" y="2067694"/>
            <a:ext cx="8928992" cy="1584176"/>
          </a:xfrm>
          <a:prstGeom prst="round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dirty="0" smtClean="0">
                <a:solidFill>
                  <a:srgbClr val="0070C0"/>
                </a:solidFill>
              </a:rPr>
              <a:t>Programda </a:t>
            </a:r>
            <a:r>
              <a:rPr lang="tr-TR" dirty="0">
                <a:solidFill>
                  <a:srgbClr val="0070C0"/>
                </a:solidFill>
              </a:rPr>
              <a:t>Okutulan Dersler</a:t>
            </a:r>
          </a:p>
          <a:p>
            <a:pPr algn="ctr"/>
            <a:r>
              <a:rPr lang="tr-TR" dirty="0"/>
              <a:t>İşletme programında işletme ve kuruluşların her anlamda verimini artırmak amacıyla plan yapma, çalışmaları yönetme ve denetleme alanlarında öğrencinin gerekli bilgi ve beceriye sahip olması amaçlanmaktadır. Bunun için ilk yıllarda matematik, istatistik, sosyoloji, ekonomi, hukuk; daha ileri yıllarda ise üretim yönetimi ve pazarlama, yönetim ve organizasyon, muhasebe ve finansman, kooperatifçilik, hukuk, bilgisayar gibi alanlarda dersler verilmektedir.</a:t>
            </a:r>
          </a:p>
        </p:txBody>
      </p:sp>
      <p:sp>
        <p:nvSpPr>
          <p:cNvPr id="6" name="Yuvarlatılmış Dikdörtgen 5"/>
          <p:cNvSpPr/>
          <p:nvPr/>
        </p:nvSpPr>
        <p:spPr>
          <a:xfrm>
            <a:off x="0" y="3651870"/>
            <a:ext cx="9036496" cy="158417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a:solidFill>
                  <a:schemeClr val="tx1"/>
                </a:solidFill>
              </a:rPr>
              <a:t>Gereken Nitelikler</a:t>
            </a:r>
          </a:p>
          <a:p>
            <a:pPr algn="ctr"/>
            <a:r>
              <a:rPr lang="tr-TR" dirty="0"/>
              <a:t>İşletme okumak isteyen bir bireyin üstün bir genel akademik yeteneğe ve sayısal düşünme yeteneğine sahip olması, matematik, sosyolojiye, psikolojiye ilgi duyması ve bu alanlarda başarılı olması gerekir. Ayrıca, görevi gereği çalıştığı kurumdaki diğer personelle ve halkla sıkı ilişkiler içinde olduğundan bir işletmecinin sabırlı, anlayışlı, hoşgörü sahibi ve insan ihtiyaçlarına karsı duyarlı, fikirlerini başkalarına anlatabilme ve insanları inandırabilme gücüne sahip bir kimse olması, kısaca insanlarla etkileşimde bulunmaktan hoşlanması gereklidir.</a:t>
            </a:r>
          </a:p>
          <a:p>
            <a:pPr algn="ctr"/>
            <a:r>
              <a:rPr lang="tr-TR" dirty="0"/>
              <a:t> </a:t>
            </a:r>
          </a:p>
        </p:txBody>
      </p:sp>
    </p:spTree>
    <p:extLst>
      <p:ext uri="{BB962C8B-B14F-4D97-AF65-F5344CB8AC3E}">
        <p14:creationId xmlns:p14="http://schemas.microsoft.com/office/powerpoint/2010/main" val="637833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857250"/>
          </a:xfrm>
          <a:solidFill>
            <a:srgbClr val="FF0000"/>
          </a:solidFill>
        </p:spPr>
        <p:txBody>
          <a:bodyPr/>
          <a:lstStyle/>
          <a:p>
            <a:r>
              <a:rPr lang="tr-TR" dirty="0" smtClean="0"/>
              <a:t>İŞLETME</a:t>
            </a:r>
            <a:endParaRPr lang="tr-TR" dirty="0"/>
          </a:p>
        </p:txBody>
      </p:sp>
      <p:sp>
        <p:nvSpPr>
          <p:cNvPr id="3" name="Altbilgi Yer Tutucusu 2"/>
          <p:cNvSpPr>
            <a:spLocks noGrp="1"/>
          </p:cNvSpPr>
          <p:nvPr>
            <p:ph type="ftr" sz="quarter" idx="11"/>
          </p:nvPr>
        </p:nvSpPr>
        <p:spPr/>
        <p:txBody>
          <a:bodyPr/>
          <a:lstStyle/>
          <a:p>
            <a:r>
              <a:rPr lang="tr-TR" smtClean="0"/>
              <a:t>www.rehberlikservisim.com</a:t>
            </a:r>
            <a:endParaRPr lang="tr-TR"/>
          </a:p>
        </p:txBody>
      </p:sp>
      <p:sp>
        <p:nvSpPr>
          <p:cNvPr id="4" name="Yuvarlatılmış Dikdörtgen 3"/>
          <p:cNvSpPr/>
          <p:nvPr/>
        </p:nvSpPr>
        <p:spPr>
          <a:xfrm>
            <a:off x="107504" y="1347614"/>
            <a:ext cx="4392488" cy="37958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i="1" dirty="0">
                <a:solidFill>
                  <a:schemeClr val="tx1"/>
                </a:solidFill>
              </a:rPr>
              <a:t>Mezunların Kazandıkları Unvan ve Yaptıkları İşler</a:t>
            </a:r>
          </a:p>
          <a:p>
            <a:pPr algn="ctr"/>
            <a:r>
              <a:rPr lang="tr-TR" dirty="0">
                <a:solidFill>
                  <a:schemeClr val="bg2">
                    <a:lumMod val="25000"/>
                  </a:schemeClr>
                </a:solidFill>
              </a:rPr>
              <a:t>İşletme eğitimini bitiren öğrenciler “İşletmeci” unvanı ile çalışırlar. İşletmeci çalıştığı işletmenin sahip olduğu para, insan gücü, araç ve gereçten en iyi biçimde yararlanmayı sağlayacak çalışma düzenini planlar, çalışmayı denetler. Bunun için çalıştığı işletmede planlama, örgütleme, yönetme, düzenleme, denetim gibi genel görevler yanında, ürünün iyileştirilmesi, üretimin artırılması ve ürünlerin satışı için planlar yapmak, kuruma parasal kaynak sağlamak ve kurumun parasal olanaklarını en ekonomik biçimde dağıtmak, kurumun insan gücünü en verimli olacakları alanlarda çalıştırmak ve en uygun elemanları bulup işe almak gibi işler yapar.</a:t>
            </a:r>
          </a:p>
        </p:txBody>
      </p:sp>
      <p:sp>
        <p:nvSpPr>
          <p:cNvPr id="5" name="Oval 4"/>
          <p:cNvSpPr/>
          <p:nvPr/>
        </p:nvSpPr>
        <p:spPr>
          <a:xfrm>
            <a:off x="4927666" y="1491630"/>
            <a:ext cx="4104456" cy="365187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a:solidFill>
                  <a:schemeClr val="accent2"/>
                </a:solidFill>
              </a:rPr>
              <a:t>Çalışma Alanları</a:t>
            </a:r>
          </a:p>
          <a:p>
            <a:pPr algn="ctr"/>
            <a:r>
              <a:rPr lang="tr-TR" dirty="0"/>
              <a:t>İşletmeciler kamu ve özel kuruluşlarda görev alabilirler ya da varsa kendi işletmelerinde çalışabilirler. Meslekte ilerleme, yetenek ve bilginin, başarılı bir çalışma ile kanıtlanmasına bağlıdır.</a:t>
            </a:r>
          </a:p>
        </p:txBody>
      </p:sp>
    </p:spTree>
    <p:extLst>
      <p:ext uri="{BB962C8B-B14F-4D97-AF65-F5344CB8AC3E}">
        <p14:creationId xmlns:p14="http://schemas.microsoft.com/office/powerpoint/2010/main" val="14837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HUKUK</a:t>
            </a:r>
            <a:endParaRPr lang="id-ID" dirty="0"/>
          </a:p>
        </p:txBody>
      </p:sp>
      <p:sp>
        <p:nvSpPr>
          <p:cNvPr id="35" name="34 Oval"/>
          <p:cNvSpPr/>
          <p:nvPr/>
        </p:nvSpPr>
        <p:spPr>
          <a:xfrm>
            <a:off x="0" y="-22362"/>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668799" y="2760958"/>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7" name="26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29.435</a:t>
              </a:r>
              <a:endParaRPr lang="tr-TR" sz="2800" b="1" dirty="0">
                <a:solidFill>
                  <a:srgbClr val="9999FF"/>
                </a:solidFill>
              </a:endParaRPr>
            </a:p>
          </p:txBody>
        </p:sp>
      </p:grpSp>
      <p:grpSp>
        <p:nvGrpSpPr>
          <p:cNvPr id="26" name="25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43.000</a:t>
              </a:r>
              <a:endParaRPr lang="tr-TR" sz="2500" b="1" dirty="0">
                <a:solidFill>
                  <a:srgbClr val="FF9900"/>
                </a:solidFill>
              </a:endParaRPr>
            </a:p>
          </p:txBody>
        </p:sp>
      </p:grpSp>
      <p:grpSp>
        <p:nvGrpSpPr>
          <p:cNvPr id="23" name="22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    372*</a:t>
              </a:r>
              <a:endParaRPr lang="tr-TR" sz="2800" dirty="0">
                <a:solidFill>
                  <a:schemeClr val="accent1">
                    <a:lumMod val="75000"/>
                  </a:schemeClr>
                </a:solidFill>
              </a:endParaRPr>
            </a:p>
          </p:txBody>
        </p:sp>
      </p:grpSp>
      <p:grpSp>
        <p:nvGrpSpPr>
          <p:cNvPr id="24" name="23 Grup"/>
          <p:cNvGrpSpPr/>
          <p:nvPr/>
        </p:nvGrpSpPr>
        <p:grpSpPr>
          <a:xfrm>
            <a:off x="6516216" y="2499742"/>
            <a:ext cx="1539363" cy="694554"/>
            <a:chOff x="6516216"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516216"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16.420</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3983519"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solidFill>
                  <a:schemeClr val="accent1">
                    <a:lumMod val="75000"/>
                  </a:schemeClr>
                </a:solidFill>
              </a:rPr>
              <a:t>Erzincan </a:t>
            </a:r>
            <a:r>
              <a:rPr lang="tr-TR" sz="2000" b="1" dirty="0" err="1" smtClean="0">
                <a:solidFill>
                  <a:schemeClr val="accent1">
                    <a:lumMod val="75000"/>
                  </a:schemeClr>
                </a:solidFill>
              </a:rPr>
              <a:t>Binali</a:t>
            </a:r>
            <a:r>
              <a:rPr lang="tr-TR" sz="2000" b="1" dirty="0" smtClean="0">
                <a:solidFill>
                  <a:schemeClr val="accent1">
                    <a:lumMod val="75000"/>
                  </a:schemeClr>
                </a:solidFill>
              </a:rPr>
              <a:t> Yıldırım Üniversitesi</a:t>
            </a:r>
            <a:endParaRPr lang="tr-TR" sz="1900" b="1" dirty="0">
              <a:solidFill>
                <a:schemeClr val="accent1">
                  <a:lumMod val="75000"/>
                </a:schemeClr>
              </a:solidFill>
            </a:endParaRPr>
          </a:p>
        </p:txBody>
      </p:sp>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1+#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0-#ppt_w/2"/>
                                          </p:val>
                                        </p:tav>
                                        <p:tav tm="100000">
                                          <p:val>
                                            <p:strVal val="#ppt_x"/>
                                          </p:val>
                                        </p:tav>
                                      </p:tavLst>
                                    </p:anim>
                                    <p:anim calcmode="lin" valueType="num">
                                      <p:cBhvr additive="base">
                                        <p:cTn id="39" dur="10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1000" fill="hold"/>
                                        <p:tgtEl>
                                          <p:spTgt spid="25"/>
                                        </p:tgtEl>
                                        <p:attrNameLst>
                                          <p:attrName>ppt_x</p:attrName>
                                        </p:attrNameLst>
                                      </p:cBhvr>
                                      <p:tavLst>
                                        <p:tav tm="0">
                                          <p:val>
                                            <p:strVal val="#ppt_x"/>
                                          </p:val>
                                        </p:tav>
                                        <p:tav tm="100000">
                                          <p:val>
                                            <p:strVal val="#ppt_x"/>
                                          </p:val>
                                        </p:tav>
                                      </p:tavLst>
                                    </p:anim>
                                    <p:anim calcmode="lin" valueType="num">
                                      <p:cBhvr additive="base">
                                        <p:cTn id="49" dur="1000" fill="hold"/>
                                        <p:tgtEl>
                                          <p:spTgt spid="25"/>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1"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heel(4)">
                                      <p:cBhvr>
                                        <p:cTn id="5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HUKUK</a:t>
            </a:r>
            <a:endParaRPr lang="id-ID" dirty="0"/>
          </a:p>
        </p:txBody>
      </p:sp>
      <p:grpSp>
        <p:nvGrpSpPr>
          <p:cNvPr id="3" name="Group 18"/>
          <p:cNvGrpSpPr/>
          <p:nvPr/>
        </p:nvGrpSpPr>
        <p:grpSpPr>
          <a:xfrm>
            <a:off x="179512" y="699543"/>
            <a:ext cx="8856984" cy="1224135"/>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Programın Amacı:</a:t>
              </a:r>
              <a:r>
                <a:rPr lang="tr-TR" sz="1800" dirty="0" smtClean="0"/>
                <a:t> </a:t>
              </a:r>
              <a:r>
                <a:rPr lang="tr-TR" sz="1800" dirty="0" smtClean="0">
                  <a:solidFill>
                    <a:schemeClr val="tx2">
                      <a:lumMod val="75000"/>
                    </a:schemeClr>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a:t>
              </a:r>
              <a:endParaRPr lang="id-ID" sz="1800"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1995686"/>
            <a:ext cx="8856984" cy="1337488"/>
            <a:chOff x="395536" y="771551"/>
            <a:chExt cx="8424936" cy="144039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440391"/>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800" dirty="0" smtClean="0"/>
                <a:t>Hukuk programında hukuk felsefesi ve sosyolojisi, Türk hukuk tarihi, anayasa hukuku, Roma özel hukuku, medeni hukuk, idare hukuku, devletler umumi hukuku, İslam hukuku, borçlar hukuku, ceza hukuku, ticaret hukuku ve vergi hukuku gibi meslek dersleri verilir. </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363835"/>
            <a:ext cx="8856984" cy="1584179"/>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208722"/>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800" dirty="0" smtClean="0"/>
                <a:t>Sosyal Bilimlere ilgi duyması, başkalarını anlayabilmesi ve etkileyebilmesi, ikna gücü yüksek olması, düşüncelerini sözel olarak iyi ifade edebilmesi, sağlam bir mantık ve sezgi gücüne sahip olması, objektif olması, değişik görüş ve yeniliklere açık olması, okuma ve araştırmayı sevmesi, olaylar arasında ilişki kurabilme yeteneğine sahip olması, yorum yapma ve değerlendirme gücü yüksek olması.</a:t>
              </a:r>
              <a:endParaRPr lang="tr-TR" sz="1800"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HUKUK</a:t>
            </a:r>
            <a:endParaRPr lang="id-ID" dirty="0"/>
          </a:p>
        </p:txBody>
      </p:sp>
      <p:grpSp>
        <p:nvGrpSpPr>
          <p:cNvPr id="3" name="Group 27"/>
          <p:cNvGrpSpPr/>
          <p:nvPr/>
        </p:nvGrpSpPr>
        <p:grpSpPr>
          <a:xfrm>
            <a:off x="107504" y="774245"/>
            <a:ext cx="4320480" cy="4101755"/>
            <a:chOff x="6337108" y="2157598"/>
            <a:chExt cx="1540216" cy="1542852"/>
          </a:xfrm>
        </p:grpSpPr>
        <p:grpSp>
          <p:nvGrpSpPr>
            <p:cNvPr id="4" name="Group 13"/>
            <p:cNvGrpSpPr/>
            <p:nvPr/>
          </p:nvGrpSpPr>
          <p:grpSpPr>
            <a:xfrm>
              <a:off x="6337108" y="2157598"/>
              <a:ext cx="1540216" cy="1542852"/>
              <a:chOff x="3948362" y="2606686"/>
              <a:chExt cx="1973242" cy="1976620"/>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6686"/>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Mezunların Kazandıkları Unvan ve Yaptıkları </a:t>
                </a:r>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İşler</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sz="1700" dirty="0" smtClean="0">
                    <a:solidFill>
                      <a:schemeClr val="tx2">
                        <a:lumMod val="75000"/>
                      </a:schemeClr>
                    </a:solidFill>
                  </a:rPr>
                  <a:t>Mezunlar, </a:t>
                </a:r>
                <a:r>
                  <a:rPr lang="tr-TR" sz="1700" dirty="0" err="1" smtClean="0">
                    <a:solidFill>
                      <a:schemeClr val="tx2">
                        <a:lumMod val="75000"/>
                      </a:schemeClr>
                    </a:solidFill>
                  </a:rPr>
                  <a:t>genelikle</a:t>
                </a:r>
                <a:r>
                  <a:rPr lang="tr-TR" sz="1700" dirty="0" smtClean="0">
                    <a:solidFill>
                      <a:schemeClr val="tx2">
                        <a:lumMod val="75000"/>
                      </a:schemeClr>
                    </a:solidFill>
                  </a:rPr>
                  <a:t> ‘Hakim’, ‘Savcı’ ve ‘Avukat’ unvanı ile çalışmaktadır. Bir kısmı da ‘Danışman’ olarak görev yapar. Avukat olmak isteyenler, bir yıllık staj süresinin yarısını mahkemelerde yarısını da tecrübeli bir avukatın yanında geçirirler. Hakim veya savcı olmak isteyen kişiler gerekli nitelikleri taşımları halinde yazılı sınav ve sözlü mülakat aşamalarını geçtikten sonra başlayan staj dönemini ve staj sonunda yapılan sınavı tamamladığı takdirde mesleğe kabul edilir</a:t>
                </a:r>
                <a:r>
                  <a:rPr lang="tr-TR" sz="1800" dirty="0" smtClean="0"/>
                  <a:t>.</a:t>
                </a:r>
                <a:r>
                  <a:rPr lang="tr-TR" sz="1800" dirty="0" smtClean="0">
                    <a:solidFill>
                      <a:schemeClr val="tx2">
                        <a:lumMod val="75000"/>
                      </a:schemeClr>
                    </a:solidFill>
                  </a:rPr>
                  <a:t> </a:t>
                </a:r>
                <a:br>
                  <a:rPr lang="tr-TR" sz="1800" dirty="0" smtClean="0">
                    <a:solidFill>
                      <a:schemeClr val="tx2">
                        <a:lumMod val="75000"/>
                      </a:schemeClr>
                    </a:solidFill>
                  </a:rPr>
                </a:br>
                <a:endParaRPr lang="tr-TR" sz="1800" dirty="0" smtClean="0">
                  <a:solidFill>
                    <a:schemeClr val="tx2">
                      <a:lumMod val="75000"/>
                    </a:schemeClr>
                  </a:solidFill>
                </a:endParaRPr>
              </a:p>
              <a:p>
                <a:pPr algn="just"/>
                <a:endParaRPr lang="id-ID" sz="16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572000" y="699542"/>
            <a:ext cx="4427984" cy="4248472"/>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smtClean="0">
                  <a:solidFill>
                    <a:schemeClr val="tx2">
                      <a:lumMod val="75000"/>
                    </a:schemeClr>
                  </a:solidFill>
                </a:rPr>
                <a:t>Avukatlar kendilerine büro açabilecekleri gibi, kamu kuruluşları veya özel kuruluşlarda avukat veya hukuk müşaviri olarak da görev alabilirler. Avukatlar insanların ya da firmaların hukuki sorunlarıyla uğraşırlar. Avukatlık genellikle serbest yürütülen bir meslektir. İş bulma olanağı ve kazanç durumu, bulunulan bölgenin ekonomik ve toplumsal koşullarına ve avukatın yeteneklerine bağlıdır. Bunun dışında, hukuk fakültesini bitirenler, kaymakamlık, noterlik, müfettişlik, Dışişleri Bakanlığı’nda çeşitli kademelerde memurluk gibi alanlarda da çalışabilmektedirler. Hukuk iş alanı geniş olan bir bölümdür. Hem kamu kuruluşlarında hem de özel şirketlerde çalışma imkanı vardır. Hakimlere ve savcılara kendi yasaları hükümlerince bazı maddi ayrıcalıklar tanınmıştır.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REHBERLİK VE PSİ. DAN.</a:t>
            </a:r>
            <a:endParaRPr lang="id-ID" dirty="0"/>
          </a:p>
        </p:txBody>
      </p:sp>
      <p:sp>
        <p:nvSpPr>
          <p:cNvPr id="35" name="34 Oval"/>
          <p:cNvSpPr/>
          <p:nvPr/>
        </p:nvSpPr>
        <p:spPr>
          <a:xfrm>
            <a:off x="61575"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5954" y="3992256"/>
            <a:ext cx="2194613" cy="699078"/>
            <a:chOff x="815954" y="3992256"/>
            <a:chExt cx="2194613" cy="699078"/>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72.449</a:t>
              </a:r>
              <a:endParaRPr lang="tr-TR" sz="2800" b="1" dirty="0">
                <a:solidFill>
                  <a:srgbClr val="9999FF"/>
                </a:solidFill>
              </a:endParaRPr>
            </a:p>
          </p:txBody>
        </p:sp>
      </p:grpSp>
      <p:grpSp>
        <p:nvGrpSpPr>
          <p:cNvPr id="27" name="26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150.300</a:t>
              </a:r>
              <a:endParaRPr lang="tr-TR" sz="2500" b="1" dirty="0">
                <a:solidFill>
                  <a:srgbClr val="FF9900"/>
                </a:solidFill>
              </a:endParaRPr>
            </a:p>
          </p:txBody>
        </p:sp>
      </p:grpSp>
      <p:grpSp>
        <p:nvGrpSpPr>
          <p:cNvPr id="23" name="22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312,74*</a:t>
              </a:r>
              <a:endParaRPr lang="tr-TR" sz="2800" dirty="0">
                <a:solidFill>
                  <a:schemeClr val="accent1">
                    <a:lumMod val="75000"/>
                  </a:schemeClr>
                </a:solidFill>
              </a:endParaRPr>
            </a:p>
          </p:txBody>
        </p:sp>
      </p:grpSp>
      <p:grpSp>
        <p:nvGrpSpPr>
          <p:cNvPr id="24" name="23 Grup"/>
          <p:cNvGrpSpPr/>
          <p:nvPr/>
        </p:nvGrpSpPr>
        <p:grpSpPr>
          <a:xfrm>
            <a:off x="6516216" y="2499742"/>
            <a:ext cx="1539363" cy="694554"/>
            <a:chOff x="6516216"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516216"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25"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7.314</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4254491"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*Kars Kafkas Üniversitesi (İkinci Öğretim)</a:t>
            </a:r>
            <a:endParaRPr lang="tr-TR" sz="1900" b="1" dirty="0">
              <a:solidFill>
                <a:schemeClr val="accent1">
                  <a:lumMod val="75000"/>
                </a:schemeClr>
              </a:solidFill>
            </a:endParaRPr>
          </a:p>
        </p:txBody>
      </p:sp>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1000"/>
                                        <p:tgtEl>
                                          <p:spTgt spid="50"/>
                                        </p:tgtEl>
                                        <p:attrNameLst>
                                          <p:attrName>ppt_y</p:attrName>
                                        </p:attrNameLst>
                                      </p:cBhvr>
                                      <p:tavLst>
                                        <p:tav tm="0">
                                          <p:val>
                                            <p:strVal val="#ppt_y+#ppt_h*1.125000"/>
                                          </p:val>
                                        </p:tav>
                                        <p:tav tm="100000">
                                          <p:val>
                                            <p:strVal val="#ppt_y"/>
                                          </p:val>
                                        </p:tav>
                                      </p:tavLst>
                                    </p:anim>
                                    <p:animEffect transition="in" filter="wipe(up)">
                                      <p:cBhvr>
                                        <p:cTn id="13" dur="1000"/>
                                        <p:tgtEl>
                                          <p:spTgt spid="50"/>
                                        </p:tgtEl>
                                      </p:cBhvr>
                                    </p:animEffect>
                                  </p:childTnLst>
                                </p:cTn>
                              </p:par>
                              <p:par>
                                <p:cTn id="14" presetID="12" presetClass="entr" presetSubtype="4" fill="hold" grpId="0" nodeType="withEffect">
                                  <p:stCondLst>
                                    <p:cond delay="25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p:tgtEl>
                                          <p:spTgt spid="51"/>
                                        </p:tgtEl>
                                        <p:attrNameLst>
                                          <p:attrName>ppt_y</p:attrName>
                                        </p:attrNameLst>
                                      </p:cBhvr>
                                      <p:tavLst>
                                        <p:tav tm="0">
                                          <p:val>
                                            <p:strVal val="#ppt_y+#ppt_h*1.125000"/>
                                          </p:val>
                                        </p:tav>
                                        <p:tav tm="100000">
                                          <p:val>
                                            <p:strVal val="#ppt_y"/>
                                          </p:val>
                                        </p:tav>
                                      </p:tavLst>
                                    </p:anim>
                                    <p:animEffect transition="in" filter="wipe(up)">
                                      <p:cBhvr>
                                        <p:cTn id="17" dur="500"/>
                                        <p:tgtEl>
                                          <p:spTgt spid="51"/>
                                        </p:tgtEl>
                                      </p:cBhvr>
                                    </p:animEffect>
                                  </p:childTnLst>
                                </p:cTn>
                              </p:par>
                              <p:par>
                                <p:cTn id="18" presetID="12" presetClass="entr" presetSubtype="4" fill="hold" grpId="0" nodeType="withEffect">
                                  <p:stCondLst>
                                    <p:cond delay="5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p:tgtEl>
                                          <p:spTgt spid="52"/>
                                        </p:tgtEl>
                                        <p:attrNameLst>
                                          <p:attrName>ppt_y</p:attrName>
                                        </p:attrNameLst>
                                      </p:cBhvr>
                                      <p:tavLst>
                                        <p:tav tm="0">
                                          <p:val>
                                            <p:strVal val="#ppt_y+#ppt_h*1.125000"/>
                                          </p:val>
                                        </p:tav>
                                        <p:tav tm="100000">
                                          <p:val>
                                            <p:strVal val="#ppt_y"/>
                                          </p:val>
                                        </p:tav>
                                      </p:tavLst>
                                    </p:anim>
                                    <p:animEffect transition="in" filter="wipe(up)">
                                      <p:cBhvr>
                                        <p:cTn id="21" dur="500"/>
                                        <p:tgtEl>
                                          <p:spTgt spid="52"/>
                                        </p:tgtEl>
                                      </p:cBhvr>
                                    </p:animEffect>
                                  </p:childTnLst>
                                </p:cTn>
                              </p:par>
                              <p:par>
                                <p:cTn id="22" presetID="12" presetClass="entr" presetSubtype="4" fill="hold" grpId="0" nodeType="withEffect">
                                  <p:stCondLst>
                                    <p:cond delay="50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p:tgtEl>
                                          <p:spTgt spid="53"/>
                                        </p:tgtEl>
                                        <p:attrNameLst>
                                          <p:attrName>ppt_y</p:attrName>
                                        </p:attrNameLst>
                                      </p:cBhvr>
                                      <p:tavLst>
                                        <p:tav tm="0">
                                          <p:val>
                                            <p:strVal val="#ppt_y+#ppt_h*1.125000"/>
                                          </p:val>
                                        </p:tav>
                                        <p:tav tm="100000">
                                          <p:val>
                                            <p:strVal val="#ppt_y"/>
                                          </p:val>
                                        </p:tav>
                                      </p:tavLst>
                                    </p:anim>
                                    <p:animEffect transition="in" filter="wipe(up)">
                                      <p:cBhvr>
                                        <p:cTn id="25" dur="500"/>
                                        <p:tgtEl>
                                          <p:spTgt spid="5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000" fill="hold"/>
                                        <p:tgtEl>
                                          <p:spTgt spid="24"/>
                                        </p:tgtEl>
                                        <p:attrNameLst>
                                          <p:attrName>ppt_x</p:attrName>
                                        </p:attrNameLst>
                                      </p:cBhvr>
                                      <p:tavLst>
                                        <p:tav tm="0">
                                          <p:val>
                                            <p:strVal val="1+#ppt_w/2"/>
                                          </p:val>
                                        </p:tav>
                                        <p:tav tm="100000">
                                          <p:val>
                                            <p:strVal val="#ppt_x"/>
                                          </p:val>
                                        </p:tav>
                                      </p:tavLst>
                                    </p:anim>
                                    <p:anim calcmode="lin" valueType="num">
                                      <p:cBhvr additive="base">
                                        <p:cTn id="30" dur="10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000" fill="hold"/>
                                        <p:tgtEl>
                                          <p:spTgt spid="25"/>
                                        </p:tgtEl>
                                        <p:attrNameLst>
                                          <p:attrName>ppt_x</p:attrName>
                                        </p:attrNameLst>
                                      </p:cBhvr>
                                      <p:tavLst>
                                        <p:tav tm="0">
                                          <p:val>
                                            <p:strVal val="#ppt_x"/>
                                          </p:val>
                                        </p:tav>
                                        <p:tav tm="100000">
                                          <p:val>
                                            <p:strVal val="#ppt_x"/>
                                          </p:val>
                                        </p:tav>
                                      </p:tavLst>
                                    </p:anim>
                                    <p:anim calcmode="lin" valueType="num">
                                      <p:cBhvr additive="base">
                                        <p:cTn id="50" dur="1000" fill="hold"/>
                                        <p:tgtEl>
                                          <p:spTgt spid="25"/>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1" presetClass="entr" presetSubtype="4"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heel(4)">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REHBERLİK VE PSİKJOLOJİK DANIŞMANLIK</a:t>
            </a:r>
            <a:endParaRPr lang="id-ID" sz="2800" dirty="0"/>
          </a:p>
        </p:txBody>
      </p:sp>
      <p:grpSp>
        <p:nvGrpSpPr>
          <p:cNvPr id="3" name="Group 18"/>
          <p:cNvGrpSpPr/>
          <p:nvPr/>
        </p:nvGrpSpPr>
        <p:grpSpPr>
          <a:xfrm>
            <a:off x="179512" y="555527"/>
            <a:ext cx="8856984" cy="1368152"/>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400" dirty="0" smtClean="0">
                  <a:solidFill>
                    <a:schemeClr val="tx2">
                      <a:lumMod val="75000"/>
                    </a:schemeClr>
                  </a:solidFill>
                </a:rPr>
                <a:t> </a:t>
              </a:r>
              <a:r>
                <a:rPr lang="tr-TR" dirty="0" smtClean="0">
                  <a:solidFill>
                    <a:schemeClr val="tx2">
                      <a:lumMod val="75000"/>
                    </a:schemeClr>
                  </a:solidFill>
                </a:rPr>
                <a:t>Programın amacı öğrencileri, bireylerin akademik, mesleki,kişisel ve sosyal gereksinimlerine yönelik hizmet veren psikolojik danışmanlar olmaları için gerekli kuramsal bilgi ve becerilerle donatmaktır. Bireylerin gelişimlerini ve çevrelerine uyumlarını güçleştiren faktörleri ortadan kaldırarak, onlara en üst düzeyde gelişme ortamı sağlama; gizil güçlerini geliştirebilecekleri eğitim programlarına ve mesleklere yönelmelerine yardımcı olma konusunda eğitim yapmaktır. </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2" y="2067694"/>
            <a:ext cx="8856984" cy="1368152"/>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1121843"/>
            </a:xfrm>
            <a:prstGeom prst="rect">
              <a:avLst/>
            </a:prstGeom>
          </p:spPr>
          <p:txBody>
            <a:bodyPr wrap="square">
              <a:spAutoFit/>
            </a:bodyPr>
            <a:lstStyle/>
            <a:p>
              <a:pPr algn="just"/>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Rehberlik ve psikolojik danışmanlık programlarında eğitime giriş, eğitim sosyolojisi, eğitim felsefesi, eğitim tarihi, istatistik ve araştırma gibi temel dersler yanında, öğrenme psikolojisi, çocukluk, gençlik psikolojisi, sosyal psikoloji, ölçme ve değerlendirme, psikometri, ruh sağlığı, rehberlik, psikolojik danışma mesleki rehberlik, özel eğitim programları, uyumsuz çocukların eğitimi, zihin özürlü çocukların eğitimi gibi alan dersleri okutulmakta ve uygulamalar yaptırılmaktadır.</a:t>
              </a:r>
              <a:endParaRPr lang="tr-TR"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7851"/>
            <a:ext cx="8856984" cy="1440163"/>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032449"/>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Rehberlik ve psikolojik danışmanlık programına girmek isteyen bir kimsenin 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 İnsanlara yardım etmekten hoşlanan bir kimse için rehberlik, doyum sağlayıcı bir çalışma alanı olabilir.</a:t>
              </a:r>
              <a:endParaRPr lang="tr-TR"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b="1" dirty="0" smtClean="0"/>
              <a:t>REHBERLİK VE PSİKJOLOJİK DANIŞMANLIK</a:t>
            </a:r>
            <a:endParaRPr lang="id-ID" dirty="0"/>
          </a:p>
        </p:txBody>
      </p:sp>
      <p:grpSp>
        <p:nvGrpSpPr>
          <p:cNvPr id="3" name="Group 27"/>
          <p:cNvGrpSpPr/>
          <p:nvPr/>
        </p:nvGrpSpPr>
        <p:grpSpPr>
          <a:xfrm>
            <a:off x="107504" y="771549"/>
            <a:ext cx="4824536" cy="4104448"/>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2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 </a:t>
                </a:r>
                <a:r>
                  <a:rPr lang="tr-TR" dirty="0" smtClean="0">
                    <a:solidFill>
                      <a:schemeClr val="tx2">
                        <a:lumMod val="75000"/>
                      </a:schemeClr>
                    </a:solidFill>
                  </a:rPr>
                  <a:t>Rehberlik ve psikolojik danışmanlık programı bitirenler okullarda Rehberlik ve Araştırma merkezinde ve dershanelerde “Rehberlik Öğretmen” olarak görev alırlar Rehberlik öğretmeni başarısız veya uyum güçlüğü gösteren öğrencilerle veya onların aileleri ile görüşür; onların davranışlarını gözlemler, testler uygular ve sorunların kaynağını ortaya çıkarmaya çalışır, tüm öğrencilerin, yetenek ve ilgilerine uygun programlara yönelmelerine ve sağlıklı bir kişilik geliştirmelerine yardımcı olur; bunun için bireylere bireysel olarak veya gruplar halinde psikolojik danışma ve rehberlik hizmeti verir, ailelere çocuk eğitimi konusunda danışmanlık yapar, özel eğitime ihtiyacı olan öğrencileri ilgili kurumlara yönlendirir.</a:t>
                </a:r>
              </a:p>
              <a:p>
                <a:pPr algn="just"/>
                <a:endParaRPr lang="id-ID" sz="1200" dirty="0">
                  <a:solidFill>
                    <a:schemeClr val="tx2">
                      <a:lumMod val="75000"/>
                    </a:schemeClr>
                  </a:solidFill>
                </a:endParaRPr>
              </a:p>
            </p:txBody>
          </p:sp>
        </p:grpSp>
        <p:sp>
          <p:nvSpPr>
            <p:cNvPr id="15" name="TextBox 14"/>
            <p:cNvSpPr txBox="1"/>
            <p:nvPr/>
          </p:nvSpPr>
          <p:spPr>
            <a:xfrm>
              <a:off x="6618950" y="2248947"/>
              <a:ext cx="535859" cy="254185"/>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5220072" y="843558"/>
            <a:ext cx="3779912" cy="3744416"/>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Çalışma Alanları:</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 </a:t>
              </a:r>
              <a:r>
                <a:rPr lang="tr-TR" dirty="0" smtClean="0">
                  <a:solidFill>
                    <a:schemeClr val="tx2">
                      <a:lumMod val="75000"/>
                    </a:schemeClr>
                  </a:solidFill>
                </a:rPr>
                <a:t>Mezunlar, Devlet Okulları ve Özel Okullar, Rehberlik Araştırma Merkezleri, Özel Eğitim Kurumları, Emniyet Genel Müdürlüğü, Adalet Bakanlığı, TSK, Aile ve Sosyal Politikalar Bakanlığı, çeşitli kamu ve özel kuruluşların insan kaynakları geliştirme bölümlerinde ve diğer ruh sağlığı hizmeti veren kurumlarda çalışırlar.</a:t>
              </a: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85725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PSİKOLOJİ</a:t>
            </a:r>
            <a:endParaRPr lang="id-ID" dirty="0"/>
          </a:p>
        </p:txBody>
      </p:sp>
      <p:sp>
        <p:nvSpPr>
          <p:cNvPr id="35" name="34 Oval"/>
          <p:cNvSpPr/>
          <p:nvPr/>
        </p:nvSpPr>
        <p:spPr>
          <a:xfrm>
            <a:off x="-10433" y="-24348"/>
            <a:ext cx="2422193" cy="2253217"/>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5535" y="2345438"/>
            <a:ext cx="610791" cy="2936081"/>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2777144"/>
            <a:ext cx="2114550" cy="241190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2777144"/>
            <a:ext cx="2118122" cy="241190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3888890"/>
            <a:ext cx="1158479" cy="1300162"/>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3888890"/>
            <a:ext cx="1157288" cy="1300162"/>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3" name="25 Grup"/>
          <p:cNvGrpSpPr/>
          <p:nvPr/>
        </p:nvGrpSpPr>
        <p:grpSpPr>
          <a:xfrm>
            <a:off x="817080" y="3992256"/>
            <a:ext cx="2193487" cy="666816"/>
            <a:chOff x="817080" y="3992256"/>
            <a:chExt cx="2193487" cy="666816"/>
          </a:xfrm>
        </p:grpSpPr>
        <p:sp>
          <p:nvSpPr>
            <p:cNvPr id="66" name="TextBox 65"/>
            <p:cNvSpPr txBox="1"/>
            <p:nvPr/>
          </p:nvSpPr>
          <p:spPr>
            <a:xfrm>
              <a:off x="817080" y="3992256"/>
              <a:ext cx="2193487" cy="297871"/>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971600" y="4155926"/>
              <a:ext cx="1662512" cy="503146"/>
            </a:xfrm>
            <a:prstGeom prst="rect">
              <a:avLst/>
            </a:prstGeom>
            <a:noFill/>
          </p:spPr>
          <p:txBody>
            <a:bodyPr wrap="square" lIns="71561" tIns="35780" rIns="71561" bIns="35780" rtlCol="0">
              <a:spAutoFit/>
            </a:bodyPr>
            <a:lstStyle/>
            <a:p>
              <a:pPr algn="ctr"/>
              <a:r>
                <a:rPr lang="tr-TR" sz="2800" b="1" dirty="0" smtClean="0">
                  <a:solidFill>
                    <a:srgbClr val="9999FF"/>
                  </a:solidFill>
                </a:rPr>
                <a:t>44.326</a:t>
              </a:r>
              <a:endParaRPr lang="tr-TR" sz="2800" b="1" dirty="0">
                <a:solidFill>
                  <a:srgbClr val="9999FF"/>
                </a:solidFill>
              </a:endParaRPr>
            </a:p>
          </p:txBody>
        </p:sp>
      </p:grpSp>
      <p:grpSp>
        <p:nvGrpSpPr>
          <p:cNvPr id="4" name="22 Grup"/>
          <p:cNvGrpSpPr/>
          <p:nvPr/>
        </p:nvGrpSpPr>
        <p:grpSpPr>
          <a:xfrm>
            <a:off x="447886" y="2669715"/>
            <a:ext cx="1787927" cy="943994"/>
            <a:chOff x="447886" y="2669715"/>
            <a:chExt cx="1787927" cy="943994"/>
          </a:xfrm>
        </p:grpSpPr>
        <p:sp>
          <p:nvSpPr>
            <p:cNvPr id="64" name="TextBox 63"/>
            <p:cNvSpPr txBox="1"/>
            <p:nvPr/>
          </p:nvSpPr>
          <p:spPr>
            <a:xfrm>
              <a:off x="447886" y="2669715"/>
              <a:ext cx="1787927" cy="513314"/>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503146"/>
            </a:xfrm>
            <a:prstGeom prst="rect">
              <a:avLst/>
            </a:prstGeom>
            <a:noFill/>
          </p:spPr>
          <p:txBody>
            <a:bodyPr wrap="square" lIns="71561" tIns="35780" rIns="71561" bIns="35780" rtlCol="0">
              <a:spAutoFit/>
            </a:bodyPr>
            <a:lstStyle/>
            <a:p>
              <a:pPr algn="ctr"/>
              <a:r>
                <a:rPr lang="tr-TR" sz="2800" b="1" dirty="0" smtClean="0">
                  <a:solidFill>
                    <a:srgbClr val="FF9900"/>
                  </a:solidFill>
                </a:rPr>
                <a:t>79.100</a:t>
              </a:r>
              <a:endParaRPr lang="tr-TR" sz="2500" b="1" dirty="0">
                <a:solidFill>
                  <a:srgbClr val="FF9900"/>
                </a:solidFill>
              </a:endParaRPr>
            </a:p>
          </p:txBody>
        </p:sp>
      </p:grpSp>
      <p:grpSp>
        <p:nvGrpSpPr>
          <p:cNvPr id="5" name="26 Grup"/>
          <p:cNvGrpSpPr/>
          <p:nvPr/>
        </p:nvGrpSpPr>
        <p:grpSpPr>
          <a:xfrm>
            <a:off x="3481057" y="1691241"/>
            <a:ext cx="2160272" cy="688550"/>
            <a:chOff x="3481057" y="1691241"/>
            <a:chExt cx="2160272" cy="688550"/>
          </a:xfrm>
        </p:grpSpPr>
        <p:sp>
          <p:nvSpPr>
            <p:cNvPr id="68" name="TextBox 67"/>
            <p:cNvSpPr txBox="1"/>
            <p:nvPr/>
          </p:nvSpPr>
          <p:spPr>
            <a:xfrm>
              <a:off x="3481057" y="2081920"/>
              <a:ext cx="2160272" cy="297871"/>
            </a:xfrm>
            <a:prstGeom prst="rect">
              <a:avLst/>
            </a:prstGeom>
            <a:noFill/>
          </p:spPr>
          <p:txBody>
            <a:bodyPr wrap="none" lIns="81630" tIns="40815" rIns="81630" bIns="40815" rtlCol="0">
              <a:spAutoFit/>
            </a:bodyPr>
            <a:lstStyle/>
            <a:p>
              <a:pPr algn="ctr"/>
              <a:r>
                <a:rPr lang="tr-TR" sz="1400" b="1" dirty="0" smtClean="0">
                  <a:latin typeface="+mj-lt"/>
                </a:rPr>
                <a:t>2018 En Küçük Başarı Puan</a:t>
              </a:r>
              <a:endParaRPr lang="id-ID" sz="1400" b="1" dirty="0">
                <a:latin typeface="+mj-lt"/>
              </a:endParaRPr>
            </a:p>
          </p:txBody>
        </p:sp>
        <p:sp>
          <p:nvSpPr>
            <p:cNvPr id="20" name="19 Metin kutusu"/>
            <p:cNvSpPr txBox="1"/>
            <p:nvPr/>
          </p:nvSpPr>
          <p:spPr>
            <a:xfrm>
              <a:off x="3894680" y="1691241"/>
              <a:ext cx="1539363" cy="503146"/>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*345,692</a:t>
              </a:r>
              <a:endParaRPr lang="tr-TR" sz="2800" dirty="0">
                <a:solidFill>
                  <a:schemeClr val="accent1">
                    <a:lumMod val="75000"/>
                  </a:schemeClr>
                </a:solidFill>
              </a:endParaRPr>
            </a:p>
          </p:txBody>
        </p:sp>
      </p:grpSp>
      <p:grpSp>
        <p:nvGrpSpPr>
          <p:cNvPr id="6" name="23 Grup"/>
          <p:cNvGrpSpPr/>
          <p:nvPr/>
        </p:nvGrpSpPr>
        <p:grpSpPr>
          <a:xfrm>
            <a:off x="6633037" y="2499742"/>
            <a:ext cx="1539363" cy="694554"/>
            <a:chOff x="6633037" y="2499742"/>
            <a:chExt cx="1539363" cy="694554"/>
          </a:xfrm>
        </p:grpSpPr>
        <p:sp>
          <p:nvSpPr>
            <p:cNvPr id="60" name="TextBox 59"/>
            <p:cNvSpPr txBox="1"/>
            <p:nvPr/>
          </p:nvSpPr>
          <p:spPr>
            <a:xfrm>
              <a:off x="6911833" y="2865648"/>
              <a:ext cx="1008034" cy="328648"/>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503146"/>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EA</a:t>
              </a:r>
              <a:endParaRPr lang="tr-TR" sz="2800" b="1" dirty="0">
                <a:solidFill>
                  <a:schemeClr val="accent2">
                    <a:lumMod val="75000"/>
                  </a:schemeClr>
                </a:solidFill>
              </a:endParaRPr>
            </a:p>
          </p:txBody>
        </p:sp>
      </p:grpSp>
      <p:grpSp>
        <p:nvGrpSpPr>
          <p:cNvPr id="7" name="24 Grup"/>
          <p:cNvGrpSpPr/>
          <p:nvPr/>
        </p:nvGrpSpPr>
        <p:grpSpPr>
          <a:xfrm>
            <a:off x="6071339" y="3992256"/>
            <a:ext cx="2886882" cy="699078"/>
            <a:chOff x="6071339" y="3992256"/>
            <a:chExt cx="2886882" cy="699078"/>
          </a:xfrm>
        </p:grpSpPr>
        <p:sp>
          <p:nvSpPr>
            <p:cNvPr id="62" name="TextBox 61"/>
            <p:cNvSpPr txBox="1"/>
            <p:nvPr/>
          </p:nvSpPr>
          <p:spPr>
            <a:xfrm>
              <a:off x="6071339" y="3992256"/>
              <a:ext cx="2886882" cy="328648"/>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503146"/>
            </a:xfrm>
            <a:prstGeom prst="rect">
              <a:avLst/>
            </a:prstGeom>
            <a:noFill/>
          </p:spPr>
          <p:txBody>
            <a:bodyPr wrap="square" lIns="71561" tIns="35780" rIns="71561" bIns="35780" rtlCol="0">
              <a:spAutoFit/>
            </a:bodyPr>
            <a:lstStyle/>
            <a:p>
              <a:pPr algn="ctr"/>
              <a:r>
                <a:rPr lang="tr-TR" sz="2800" b="1" dirty="0" smtClean="0">
                  <a:solidFill>
                    <a:srgbClr val="00B0F0"/>
                  </a:solidFill>
                </a:rPr>
                <a:t>8.042</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7" y="4580052"/>
            <a:ext cx="1274285" cy="473193"/>
          </a:xfrm>
          <a:prstGeom prst="rect">
            <a:avLst/>
          </a:prstGeom>
        </p:spPr>
      </p:pic>
      <p:sp>
        <p:nvSpPr>
          <p:cNvPr id="37" name="36 Altbilgi Yer Tutucusu"/>
          <p:cNvSpPr>
            <a:spLocks noGrp="1"/>
          </p:cNvSpPr>
          <p:nvPr>
            <p:ph type="ftr" sz="quarter" idx="11"/>
          </p:nvPr>
        </p:nvSpPr>
        <p:spPr>
          <a:xfrm>
            <a:off x="138634" y="4869657"/>
            <a:ext cx="2895600" cy="273844"/>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004295"/>
            <a:ext cx="2353522" cy="380035"/>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a:t>
            </a:r>
            <a:r>
              <a:rPr lang="tr-TR" sz="2000" b="1" dirty="0" smtClean="0"/>
              <a:t> </a:t>
            </a:r>
            <a:r>
              <a:rPr lang="tr-TR" sz="2000" b="1" dirty="0" smtClean="0">
                <a:solidFill>
                  <a:schemeClr val="accent1">
                    <a:lumMod val="75000"/>
                  </a:schemeClr>
                </a:solidFill>
              </a:rPr>
              <a:t>Bingöl Üniversitesi </a:t>
            </a:r>
            <a:endParaRPr lang="tr-TR" sz="1900" b="1" dirty="0">
              <a:solidFill>
                <a:schemeClr val="accent1">
                  <a:lumMod val="75000"/>
                </a:schemeClr>
              </a:solidFill>
            </a:endParaRPr>
          </a:p>
        </p:txBody>
      </p:sp>
    </p:spTree>
    <p:extLst>
      <p:ext uri="{BB962C8B-B14F-4D97-AF65-F5344CB8AC3E}">
        <p14:creationId xmlns:p14="http://schemas.microsoft.com/office/powerpoint/2010/main" val="25613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5"/>
                                        </p:tgtEl>
                                      </p:cBhvr>
                                    </p:animEffect>
                                  </p:childTnLst>
                                </p:cTn>
                              </p:par>
                            </p:childTnLst>
                          </p:cTn>
                        </p:par>
                        <p:par>
                          <p:cTn id="36" fill="hold">
                            <p:stCondLst>
                              <p:cond delay="2000"/>
                            </p:stCondLst>
                            <p:childTnLst>
                              <p:par>
                                <p:cTn id="37" presetID="5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770" decel="100000"/>
                                        <p:tgtEl>
                                          <p:spTgt spid="38"/>
                                        </p:tgtEl>
                                      </p:cBhvr>
                                    </p:animEffect>
                                    <p:animScale>
                                      <p:cBhvr>
                                        <p:cTn id="40" dur="770" decel="100000"/>
                                        <p:tgtEl>
                                          <p:spTgt spid="38"/>
                                        </p:tgtEl>
                                      </p:cBhvr>
                                      <p:from x="10000" y="10000"/>
                                      <p:to x="200000" y="450000"/>
                                    </p:animScale>
                                    <p:animScale>
                                      <p:cBhvr>
                                        <p:cTn id="41" dur="1230" accel="100000" fill="hold">
                                          <p:stCondLst>
                                            <p:cond delay="770"/>
                                          </p:stCondLst>
                                        </p:cTn>
                                        <p:tgtEl>
                                          <p:spTgt spid="38"/>
                                        </p:tgtEl>
                                      </p:cBhvr>
                                      <p:from x="200000" y="450000"/>
                                      <p:to x="100000" y="100000"/>
                                    </p:animScale>
                                    <p:set>
                                      <p:cBhvr>
                                        <p:cTn id="42" dur="770" fill="hold"/>
                                        <p:tgtEl>
                                          <p:spTgt spid="38"/>
                                        </p:tgtEl>
                                        <p:attrNameLst>
                                          <p:attrName>ppt_x</p:attrName>
                                        </p:attrNameLst>
                                      </p:cBhvr>
                                      <p:to>
                                        <p:strVal val="(0.5)"/>
                                      </p:to>
                                    </p:set>
                                    <p:anim from="(0.5)" to="(#ppt_x)" calcmode="lin" valueType="num">
                                      <p:cBhvr>
                                        <p:cTn id="43" dur="1230" accel="100000" fill="hold">
                                          <p:stCondLst>
                                            <p:cond delay="770"/>
                                          </p:stCondLst>
                                        </p:cTn>
                                        <p:tgtEl>
                                          <p:spTgt spid="38"/>
                                        </p:tgtEl>
                                        <p:attrNameLst>
                                          <p:attrName>ppt_x</p:attrName>
                                        </p:attrNameLst>
                                      </p:cBhvr>
                                    </p:anim>
                                    <p:set>
                                      <p:cBhvr>
                                        <p:cTn id="44" dur="770" fill="hold"/>
                                        <p:tgtEl>
                                          <p:spTgt spid="38"/>
                                        </p:tgtEl>
                                        <p:attrNameLst>
                                          <p:attrName>ppt_y</p:attrName>
                                        </p:attrNameLst>
                                      </p:cBhvr>
                                      <p:to>
                                        <p:strVal val="(#ppt_y+0.4)"/>
                                      </p:to>
                                    </p:set>
                                    <p:anim from="(#ppt_y+0.4)" to="(#ppt_y)" calcmode="lin" valueType="num">
                                      <p:cBhvr>
                                        <p:cTn id="45" dur="1230" accel="100000" fill="hold">
                                          <p:stCondLst>
                                            <p:cond delay="770"/>
                                          </p:stCondLst>
                                        </p:cTn>
                                        <p:tgtEl>
                                          <p:spTgt spid="38"/>
                                        </p:tgtEl>
                                        <p:attrNameLst>
                                          <p:attrName>ppt_y</p:attrName>
                                        </p:attrNameLst>
                                      </p:cBhvr>
                                    </p:anim>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 presetClass="entr" presetSubtype="4"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1000" fill="hold"/>
                                        <p:tgtEl>
                                          <p:spTgt spid="3"/>
                                        </p:tgtEl>
                                        <p:attrNameLst>
                                          <p:attrName>ppt_x</p:attrName>
                                        </p:attrNameLst>
                                      </p:cBhvr>
                                      <p:tavLst>
                                        <p:tav tm="0">
                                          <p:val>
                                            <p:strVal val="#ppt_x"/>
                                          </p:val>
                                        </p:tav>
                                        <p:tav tm="100000">
                                          <p:val>
                                            <p:strVal val="#ppt_x"/>
                                          </p:val>
                                        </p:tav>
                                      </p:tavLst>
                                    </p:anim>
                                    <p:anim calcmode="lin" valueType="num">
                                      <p:cBhvr additive="base">
                                        <p:cTn id="65" dur="1000" fill="hold"/>
                                        <p:tgtEl>
                                          <p:spTgt spid="3"/>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2" presetClass="entr" presetSubtype="8"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1000" fill="hold"/>
                                        <p:tgtEl>
                                          <p:spTgt spid="4"/>
                                        </p:tgtEl>
                                        <p:attrNameLst>
                                          <p:attrName>ppt_x</p:attrName>
                                        </p:attrNameLst>
                                      </p:cBhvr>
                                      <p:tavLst>
                                        <p:tav tm="0">
                                          <p:val>
                                            <p:strVal val="0-#ppt_w/2"/>
                                          </p:val>
                                        </p:tav>
                                        <p:tav tm="100000">
                                          <p:val>
                                            <p:strVal val="#ppt_x"/>
                                          </p:val>
                                        </p:tav>
                                      </p:tavLst>
                                    </p:anim>
                                    <p:anim calcmode="lin" valueType="num">
                                      <p:cBhvr additive="base">
                                        <p:cTn id="7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9" grpId="0" animBg="1"/>
      <p:bldP spid="50" grpId="0" animBg="1"/>
      <p:bldP spid="51" grpId="0" animBg="1"/>
      <p:bldP spid="52" grpId="0" animBg="1"/>
      <p:bldP spid="53"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46"/>
            <a:ext cx="9144000" cy="5760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PSİKOLOJİ</a:t>
            </a:r>
            <a:endParaRPr lang="id-ID" sz="2800" dirty="0"/>
          </a:p>
        </p:txBody>
      </p:sp>
      <p:grpSp>
        <p:nvGrpSpPr>
          <p:cNvPr id="3" name="Group 18"/>
          <p:cNvGrpSpPr/>
          <p:nvPr/>
        </p:nvGrpSpPr>
        <p:grpSpPr>
          <a:xfrm>
            <a:off x="179512" y="555526"/>
            <a:ext cx="8856984" cy="1152128"/>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8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rPr>
                <a:t>:</a:t>
              </a:r>
              <a:r>
                <a:rPr lang="tr-TR" sz="1800" dirty="0" smtClean="0">
                  <a:solidFill>
                    <a:schemeClr val="tx1">
                      <a:lumMod val="85000"/>
                      <a:lumOff val="15000"/>
                    </a:schemeClr>
                  </a:solidFill>
                </a:rPr>
                <a:t> Psikoloji bölümü, insan davranışlarının gözlem ve deney yöntemlerini kullanarak bilimsel bir biçimde incelenmesi ve nedenlerinin ortaya çıkarılması konularında eğitim ve araştırma yapar.</a:t>
              </a:r>
              <a:endParaRPr lang="id-ID" sz="18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4876006"/>
            <a:ext cx="2895600" cy="273844"/>
          </a:xfrm>
        </p:spPr>
        <p:txBody>
          <a:bodyPr/>
          <a:lstStyle/>
          <a:p>
            <a:r>
              <a:rPr lang="tr-TR" dirty="0" smtClean="0"/>
              <a:t>www.rehberlikservisim.com</a:t>
            </a:r>
            <a:endParaRPr lang="tr-TR" dirty="0"/>
          </a:p>
        </p:txBody>
      </p:sp>
      <p:grpSp>
        <p:nvGrpSpPr>
          <p:cNvPr id="4" name="22 Grup"/>
          <p:cNvGrpSpPr/>
          <p:nvPr/>
        </p:nvGrpSpPr>
        <p:grpSpPr>
          <a:xfrm>
            <a:off x="179510" y="1779662"/>
            <a:ext cx="8856989" cy="1621344"/>
            <a:chOff x="395534" y="771551"/>
            <a:chExt cx="8424941" cy="1399573"/>
          </a:xfrm>
        </p:grpSpPr>
        <p:grpSp>
          <p:nvGrpSpPr>
            <p:cNvPr id="5" name="Group 30"/>
            <p:cNvGrpSpPr/>
            <p:nvPr/>
          </p:nvGrpSpPr>
          <p:grpSpPr>
            <a:xfrm>
              <a:off x="395534" y="771551"/>
              <a:ext cx="8424941" cy="1296143"/>
              <a:chOff x="4437053" y="2361716"/>
              <a:chExt cx="1515769" cy="1570955"/>
            </a:xfrm>
          </p:grpSpPr>
          <p:grpSp>
            <p:nvGrpSpPr>
              <p:cNvPr id="6" name="Group 8"/>
              <p:cNvGrpSpPr/>
              <p:nvPr/>
            </p:nvGrpSpPr>
            <p:grpSpPr>
              <a:xfrm>
                <a:off x="4437053" y="2361716"/>
                <a:ext cx="1515769" cy="1570955"/>
                <a:chOff x="1934066" y="2570683"/>
                <a:chExt cx="1941922" cy="2012623"/>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p>
              </p:txBody>
            </p:sp>
            <p:sp>
              <p:nvSpPr>
                <p:cNvPr id="12" name="Rounded Rectangle 7"/>
                <p:cNvSpPr/>
                <p:nvPr/>
              </p:nvSpPr>
              <p:spPr>
                <a:xfrm>
                  <a:off x="1934066" y="2570683"/>
                  <a:ext cx="1941921" cy="19419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p>
              </p:txBody>
            </p:sp>
          </p:grpSp>
          <p:sp>
            <p:nvSpPr>
              <p:cNvPr id="10" name="TextBox 9"/>
              <p:cNvSpPr txBox="1"/>
              <p:nvPr/>
            </p:nvSpPr>
            <p:spPr>
              <a:xfrm>
                <a:off x="4509642" y="2419044"/>
                <a:ext cx="1356516" cy="436993"/>
              </a:xfrm>
              <a:prstGeom prst="roundRect">
                <a:avLst/>
              </a:prstGeom>
              <a:noFill/>
            </p:spPr>
            <p:txBody>
              <a:bodyPr wrap="square" rtlCol="0">
                <a:spAutoFit/>
              </a:bodyPr>
              <a:lstStyle/>
              <a:p>
                <a:pPr algn="ctr"/>
                <a:endParaRPr lang="id-ID" sz="1400" b="1" dirty="0">
                  <a:solidFill>
                    <a:schemeClr val="bg1"/>
                  </a:solidFill>
                </a:endParaRPr>
              </a:p>
            </p:txBody>
          </p:sp>
        </p:grpSp>
        <p:sp>
          <p:nvSpPr>
            <p:cNvPr id="43" name="42 Dikdörtgen"/>
            <p:cNvSpPr/>
            <p:nvPr/>
          </p:nvSpPr>
          <p:spPr>
            <a:xfrm>
              <a:off x="467544" y="771551"/>
              <a:ext cx="8208912" cy="1399573"/>
            </a:xfrm>
            <a:prstGeom prst="rect">
              <a:avLst/>
            </a:prstGeom>
          </p:spPr>
          <p:txBody>
            <a:bodyPr wrap="square">
              <a:spAutoFit/>
            </a:bodyP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1400" dirty="0" smtClean="0"/>
                <a:t> </a:t>
              </a:r>
              <a:r>
                <a:rPr lang="tr-TR" sz="1800" dirty="0" smtClean="0"/>
                <a:t>Psikoloji programında temel felsefe, mantık, istatistik ve sosyoloji gibi temel konularda verilen dersler ile psikolojiye giriş, öğrenme psikolojisi, deneysel psikoloji, çağdaş psikoloji akımları, gelişim psikolojisi (çocukluk, gençlik, yetişkinlik, yaşlılık), fizyolojik psikoloji, psikolojik testler, zekâ-kişilik psikolojisi, anormal davranış psikolojisi gibi alan dersleri verilmektedir. Ayrıca uygulamalı dersler </a:t>
              </a:r>
              <a:r>
                <a:rPr lang="tr-TR" sz="1800" dirty="0" err="1" smtClean="0"/>
                <a:t>laboratuvarlarda</a:t>
              </a:r>
              <a:r>
                <a:rPr lang="tr-TR" sz="1800" dirty="0" smtClean="0"/>
                <a:t> ve sahada sürdürülür.</a:t>
              </a:r>
              <a:endParaRPr lang="tr-TR" sz="1800" dirty="0"/>
            </a:p>
          </p:txBody>
        </p:sp>
      </p:grpSp>
      <p:grpSp>
        <p:nvGrpSpPr>
          <p:cNvPr id="7" name="13 Grup"/>
          <p:cNvGrpSpPr/>
          <p:nvPr/>
        </p:nvGrpSpPr>
        <p:grpSpPr>
          <a:xfrm>
            <a:off x="471232" y="2289605"/>
            <a:ext cx="8629882" cy="359473"/>
            <a:chOff x="467544" y="818850"/>
            <a:chExt cx="8208912" cy="244617"/>
          </a:xfrm>
        </p:grpSpPr>
        <p:sp>
          <p:nvSpPr>
            <p:cNvPr id="18" name="TextBox 9"/>
            <p:cNvSpPr txBox="1"/>
            <p:nvPr/>
          </p:nvSpPr>
          <p:spPr>
            <a:xfrm>
              <a:off x="798999" y="818850"/>
              <a:ext cx="7539781" cy="201307"/>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219910"/>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3500883"/>
            <a:ext cx="8856984" cy="1508106"/>
            <a:chOff x="395536" y="771550"/>
            <a:chExt cx="8424936" cy="1532210"/>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1532209"/>
            </a:xfrm>
            <a:prstGeom prst="rect">
              <a:avLst/>
            </a:prstGeom>
          </p:spPr>
          <p:txBody>
            <a:bodyPr wrap="square">
              <a:spAutoFit/>
            </a:bodyPr>
            <a:lstStyle/>
            <a:p>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a:t>
              </a:r>
              <a:r>
                <a:rPr lang="tr-TR" sz="2000" dirty="0" smtClean="0"/>
                <a:t> :</a:t>
              </a:r>
              <a:r>
                <a:rPr lang="tr-TR" sz="1400" dirty="0" smtClean="0"/>
                <a:t> </a:t>
              </a:r>
              <a:r>
                <a:rPr lang="tr-TR" sz="1800" dirty="0" smtClean="0"/>
                <a:t>Psikoloji eğitimi görmek isteyen bir öğrencinin normalin üzerinde akademik yeteneğe sahip olması, psikoloji yanında felsefe, sosyoloji ve matematiğe ilgi duyması, ayrıca insanları anlamaya istekli, bilimsel meraka sahip bir kimse olması gerekir.</a:t>
              </a:r>
            </a:p>
            <a:p>
              <a:r>
                <a:rPr lang="tr-TR" sz="1800" dirty="0" smtClean="0"/>
                <a:t/>
              </a:r>
              <a:br>
                <a:rPr lang="tr-TR" sz="1800" dirty="0" smtClean="0"/>
              </a:br>
              <a:endParaRPr lang="tr-TR" sz="1800" dirty="0"/>
            </a:p>
          </p:txBody>
        </p:sp>
      </p:grpSp>
    </p:spTree>
    <p:extLst>
      <p:ext uri="{BB962C8B-B14F-4D97-AF65-F5344CB8AC3E}">
        <p14:creationId xmlns:p14="http://schemas.microsoft.com/office/powerpoint/2010/main" val="39456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1767</Words>
  <Application>Microsoft Office PowerPoint</Application>
  <PresentationFormat>Ekran Gösterisi (16:9)</PresentationFormat>
  <Paragraphs>136</Paragraphs>
  <Slides>18</Slides>
  <Notes>3</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PowerPoint Sunusu</vt:lpstr>
      <vt:lpstr>HUKUK</vt:lpstr>
      <vt:lpstr>HUKUK</vt:lpstr>
      <vt:lpstr>HUKUK</vt:lpstr>
      <vt:lpstr>             REHBERLİK VE PSİ. DAN.</vt:lpstr>
      <vt:lpstr>REHBERLİK VE PSİKJOLOJİK DANIŞMANLIK</vt:lpstr>
      <vt:lpstr>REHBERLİK VE PSİKJOLOJİK DANIŞMANLIK</vt:lpstr>
      <vt:lpstr>          PSİKOLOJİ</vt:lpstr>
      <vt:lpstr>PSİKOLOJİ</vt:lpstr>
      <vt:lpstr>PSİKOLOJİ</vt:lpstr>
      <vt:lpstr> SINIF ÖĞRETMENLİĞİ </vt:lpstr>
      <vt:lpstr>PowerPoint Sunusu</vt:lpstr>
      <vt:lpstr>PowerPoint Sunusu</vt:lpstr>
      <vt:lpstr>SOSYAL HİZMET</vt:lpstr>
      <vt:lpstr>SOSYAL HİZMET</vt:lpstr>
      <vt:lpstr>SOSYAL HİZMET</vt:lpstr>
      <vt:lpstr>İŞLETME</vt:lpstr>
      <vt:lpstr>İŞLETME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dc:title>
  <dc:creator>muhammed</dc:creator>
  <cp:lastModifiedBy>Windows Kullanıcısı</cp:lastModifiedBy>
  <cp:revision>72</cp:revision>
  <dcterms:created xsi:type="dcterms:W3CDTF">2018-10-31T18:46:26Z</dcterms:created>
  <dcterms:modified xsi:type="dcterms:W3CDTF">2018-11-30T12:16:40Z</dcterms:modified>
</cp:coreProperties>
</file>